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7"/>
  </p:notesMasterIdLst>
  <p:sldIdLst>
    <p:sldId id="260" r:id="rId2"/>
    <p:sldId id="259" r:id="rId3"/>
    <p:sldId id="258" r:id="rId4"/>
    <p:sldId id="261" r:id="rId5"/>
    <p:sldId id="262" r:id="rId6"/>
    <p:sldId id="264" r:id="rId7"/>
    <p:sldId id="265" r:id="rId8"/>
    <p:sldId id="267" r:id="rId9"/>
    <p:sldId id="270" r:id="rId10"/>
    <p:sldId id="271" r:id="rId11"/>
    <p:sldId id="268" r:id="rId12"/>
    <p:sldId id="269"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6" r:id="rId57"/>
    <p:sldId id="315" r:id="rId58"/>
    <p:sldId id="317" r:id="rId59"/>
    <p:sldId id="318" r:id="rId60"/>
    <p:sldId id="319" r:id="rId61"/>
    <p:sldId id="321" r:id="rId62"/>
    <p:sldId id="320" r:id="rId63"/>
    <p:sldId id="322" r:id="rId64"/>
    <p:sldId id="325" r:id="rId65"/>
    <p:sldId id="326" r:id="rId66"/>
    <p:sldId id="327" r:id="rId67"/>
    <p:sldId id="329" r:id="rId68"/>
    <p:sldId id="330" r:id="rId69"/>
    <p:sldId id="333" r:id="rId70"/>
    <p:sldId id="332" r:id="rId71"/>
    <p:sldId id="334" r:id="rId72"/>
    <p:sldId id="335" r:id="rId73"/>
    <p:sldId id="336" r:id="rId74"/>
    <p:sldId id="337" r:id="rId75"/>
    <p:sldId id="338" r:id="rId76"/>
    <p:sldId id="339" r:id="rId77"/>
    <p:sldId id="340" r:id="rId78"/>
    <p:sldId id="341" r:id="rId79"/>
    <p:sldId id="343" r:id="rId80"/>
    <p:sldId id="342" r:id="rId81"/>
    <p:sldId id="344" r:id="rId82"/>
    <p:sldId id="345" r:id="rId83"/>
    <p:sldId id="346" r:id="rId84"/>
    <p:sldId id="347" r:id="rId85"/>
    <p:sldId id="348" r:id="rId86"/>
    <p:sldId id="349" r:id="rId87"/>
    <p:sldId id="350" r:id="rId88"/>
    <p:sldId id="351" r:id="rId89"/>
    <p:sldId id="352" r:id="rId90"/>
    <p:sldId id="353" r:id="rId91"/>
    <p:sldId id="354" r:id="rId92"/>
    <p:sldId id="355" r:id="rId93"/>
    <p:sldId id="356" r:id="rId94"/>
    <p:sldId id="357" r:id="rId95"/>
    <p:sldId id="358" r:id="rId9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649" autoAdjust="0"/>
    <p:restoredTop sz="94624" autoAdjust="0"/>
  </p:normalViewPr>
  <p:slideViewPr>
    <p:cSldViewPr>
      <p:cViewPr>
        <p:scale>
          <a:sx n="75" d="100"/>
          <a:sy n="75" d="100"/>
        </p:scale>
        <p:origin x="-1476" y="-102"/>
      </p:cViewPr>
      <p:guideLst>
        <p:guide orient="horz" pos="2160"/>
        <p:guide pos="2880"/>
      </p:guideLst>
    </p:cSldViewPr>
  </p:slideViewPr>
  <p:outlineViewPr>
    <p:cViewPr>
      <p:scale>
        <a:sx n="33" d="100"/>
        <a:sy n="33" d="100"/>
      </p:scale>
      <p:origin x="0" y="5970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DAE04E-6ECD-4EC8-932D-C38F4D68ABE0}" type="datetimeFigureOut">
              <a:rPr lang="id-ID" smtClean="0"/>
              <a:pPr/>
              <a:t>01/02/2011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453A6D-B15E-4F94-A434-B6B10295FAE6}"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87453A6D-B15E-4F94-A434-B6B10295FAE6}" type="slidenum">
              <a:rPr lang="id-ID" smtClean="0"/>
              <a:pPr/>
              <a:t>25</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87453A6D-B15E-4F94-A434-B6B10295FAE6}" type="slidenum">
              <a:rPr lang="id-ID" smtClean="0"/>
              <a:pPr/>
              <a:t>26</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87453A6D-B15E-4F94-A434-B6B10295FAE6}" type="slidenum">
              <a:rPr lang="id-ID" smtClean="0"/>
              <a:pPr/>
              <a:t>27</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87453A6D-B15E-4F94-A434-B6B10295FAE6}" type="slidenum">
              <a:rPr lang="id-ID" smtClean="0"/>
              <a:pPr/>
              <a:t>34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87453A6D-B15E-4F94-A434-B6B10295FAE6}" type="slidenum">
              <a:rPr lang="id-ID" smtClean="0"/>
              <a:pPr/>
              <a:t>61</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87453A6D-B15E-4F94-A434-B6B10295FAE6}" type="slidenum">
              <a:rPr lang="id-ID" smtClean="0"/>
              <a:pPr/>
              <a:t>95</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812B4B5-3FC9-4A30-9F90-337162124206}" type="datetimeFigureOut">
              <a:rPr lang="id-ID" smtClean="0"/>
              <a:pPr/>
              <a:t>01/02/2011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C7EEBA1-04DD-4E4C-A068-920C82EAAB6E}" type="slidenum">
              <a:rPr lang="id-ID" smtClean="0"/>
              <a:pPr/>
              <a:t>‹#›</a:t>
            </a:fld>
            <a:endParaRPr lang="id-ID"/>
          </a:p>
        </p:txBody>
      </p:sp>
    </p:spTree>
  </p:cSld>
  <p:clrMapOvr>
    <a:masterClrMapping/>
  </p:clrMapOvr>
  <p:transition spd="med" advClick="0" advTm="5000">
    <p:wheel spokes="8"/>
    <p:sndAc>
      <p:stSnd>
        <p:snd r:embed="rId1" name="chimes.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812B4B5-3FC9-4A30-9F90-337162124206}" type="datetimeFigureOut">
              <a:rPr lang="id-ID" smtClean="0"/>
              <a:pPr/>
              <a:t>01/02/2011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C7EEBA1-04DD-4E4C-A068-920C82EAAB6E}" type="slidenum">
              <a:rPr lang="id-ID" smtClean="0"/>
              <a:pPr/>
              <a:t>‹#›</a:t>
            </a:fld>
            <a:endParaRPr lang="id-ID"/>
          </a:p>
        </p:txBody>
      </p:sp>
    </p:spTree>
  </p:cSld>
  <p:clrMapOvr>
    <a:masterClrMapping/>
  </p:clrMapOvr>
  <p:transition spd="med" advClick="0" advTm="5000">
    <p:wheel spokes="8"/>
    <p:sndAc>
      <p:stSnd>
        <p:snd r:embed="rId1" name="chimes.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812B4B5-3FC9-4A30-9F90-337162124206}" type="datetimeFigureOut">
              <a:rPr lang="id-ID" smtClean="0"/>
              <a:pPr/>
              <a:t>01/02/2011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C7EEBA1-04DD-4E4C-A068-920C82EAAB6E}" type="slidenum">
              <a:rPr lang="id-ID" smtClean="0"/>
              <a:pPr/>
              <a:t>‹#›</a:t>
            </a:fld>
            <a:endParaRPr lang="id-ID"/>
          </a:p>
        </p:txBody>
      </p:sp>
    </p:spTree>
  </p:cSld>
  <p:clrMapOvr>
    <a:masterClrMapping/>
  </p:clrMapOvr>
  <p:transition spd="med" advClick="0" advTm="5000">
    <p:wheel spokes="8"/>
    <p:sndAc>
      <p:stSnd>
        <p:snd r:embed="rId1" name="chimes.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812B4B5-3FC9-4A30-9F90-337162124206}" type="datetimeFigureOut">
              <a:rPr lang="id-ID" smtClean="0"/>
              <a:pPr/>
              <a:t>01/02/2011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C7EEBA1-04DD-4E4C-A068-920C82EAAB6E}" type="slidenum">
              <a:rPr lang="id-ID" smtClean="0"/>
              <a:pPr/>
              <a:t>‹#›</a:t>
            </a:fld>
            <a:endParaRPr lang="id-ID"/>
          </a:p>
        </p:txBody>
      </p:sp>
    </p:spTree>
  </p:cSld>
  <p:clrMapOvr>
    <a:masterClrMapping/>
  </p:clrMapOvr>
  <p:transition spd="med" advClick="0" advTm="5000">
    <p:wheel spokes="8"/>
    <p:sndAc>
      <p:stSnd>
        <p:snd r:embed="rId1" name="chimes.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12B4B5-3FC9-4A30-9F90-337162124206}" type="datetimeFigureOut">
              <a:rPr lang="id-ID" smtClean="0"/>
              <a:pPr/>
              <a:t>01/02/2011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C7EEBA1-04DD-4E4C-A068-920C82EAAB6E}" type="slidenum">
              <a:rPr lang="id-ID" smtClean="0"/>
              <a:pPr/>
              <a:t>‹#›</a:t>
            </a:fld>
            <a:endParaRPr lang="id-ID"/>
          </a:p>
        </p:txBody>
      </p:sp>
    </p:spTree>
  </p:cSld>
  <p:clrMapOvr>
    <a:masterClrMapping/>
  </p:clrMapOvr>
  <p:transition spd="med" advClick="0" advTm="5000">
    <p:wheel spokes="8"/>
    <p:sndAc>
      <p:stSnd>
        <p:snd r:embed="rId1" name="chimes.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812B4B5-3FC9-4A30-9F90-337162124206}" type="datetimeFigureOut">
              <a:rPr lang="id-ID" smtClean="0"/>
              <a:pPr/>
              <a:t>01/02/2011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C7EEBA1-04DD-4E4C-A068-920C82EAAB6E}" type="slidenum">
              <a:rPr lang="id-ID" smtClean="0"/>
              <a:pPr/>
              <a:t>‹#›</a:t>
            </a:fld>
            <a:endParaRPr lang="id-ID"/>
          </a:p>
        </p:txBody>
      </p:sp>
    </p:spTree>
  </p:cSld>
  <p:clrMapOvr>
    <a:masterClrMapping/>
  </p:clrMapOvr>
  <p:transition spd="med" advClick="0" advTm="5000">
    <p:wheel spokes="8"/>
    <p:sndAc>
      <p:stSnd>
        <p:snd r:embed="rId1" name="chimes.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812B4B5-3FC9-4A30-9F90-337162124206}" type="datetimeFigureOut">
              <a:rPr lang="id-ID" smtClean="0"/>
              <a:pPr/>
              <a:t>01/02/2011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C7EEBA1-04DD-4E4C-A068-920C82EAAB6E}" type="slidenum">
              <a:rPr lang="id-ID" smtClean="0"/>
              <a:pPr/>
              <a:t>‹#›</a:t>
            </a:fld>
            <a:endParaRPr lang="id-ID"/>
          </a:p>
        </p:txBody>
      </p:sp>
    </p:spTree>
  </p:cSld>
  <p:clrMapOvr>
    <a:masterClrMapping/>
  </p:clrMapOvr>
  <p:transition spd="med" advClick="0" advTm="5000">
    <p:wheel spokes="8"/>
    <p:sndAc>
      <p:stSnd>
        <p:snd r:embed="rId1" name="chimes.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812B4B5-3FC9-4A30-9F90-337162124206}" type="datetimeFigureOut">
              <a:rPr lang="id-ID" smtClean="0"/>
              <a:pPr/>
              <a:t>01/02/2011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C7EEBA1-04DD-4E4C-A068-920C82EAAB6E}" type="slidenum">
              <a:rPr lang="id-ID" smtClean="0"/>
              <a:pPr/>
              <a:t>‹#›</a:t>
            </a:fld>
            <a:endParaRPr lang="id-ID"/>
          </a:p>
        </p:txBody>
      </p:sp>
    </p:spTree>
  </p:cSld>
  <p:clrMapOvr>
    <a:masterClrMapping/>
  </p:clrMapOvr>
  <p:transition spd="med" advClick="0" advTm="5000">
    <p:wheel spokes="8"/>
    <p:sndAc>
      <p:stSnd>
        <p:snd r:embed="rId1" name="chimes.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2B4B5-3FC9-4A30-9F90-337162124206}" type="datetimeFigureOut">
              <a:rPr lang="id-ID" smtClean="0"/>
              <a:pPr/>
              <a:t>01/02/2011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C7EEBA1-04DD-4E4C-A068-920C82EAAB6E}" type="slidenum">
              <a:rPr lang="id-ID" smtClean="0"/>
              <a:pPr/>
              <a:t>‹#›</a:t>
            </a:fld>
            <a:endParaRPr lang="id-ID"/>
          </a:p>
        </p:txBody>
      </p:sp>
    </p:spTree>
  </p:cSld>
  <p:clrMapOvr>
    <a:masterClrMapping/>
  </p:clrMapOvr>
  <p:transition spd="med" advClick="0" advTm="5000">
    <p:wheel spokes="8"/>
    <p:sndAc>
      <p:stSnd>
        <p:snd r:embed="rId1" name="chimes.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2B4B5-3FC9-4A30-9F90-337162124206}" type="datetimeFigureOut">
              <a:rPr lang="id-ID" smtClean="0"/>
              <a:pPr/>
              <a:t>01/02/2011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C7EEBA1-04DD-4E4C-A068-920C82EAAB6E}" type="slidenum">
              <a:rPr lang="id-ID" smtClean="0"/>
              <a:pPr/>
              <a:t>‹#›</a:t>
            </a:fld>
            <a:endParaRPr lang="id-ID"/>
          </a:p>
        </p:txBody>
      </p:sp>
    </p:spTree>
  </p:cSld>
  <p:clrMapOvr>
    <a:masterClrMapping/>
  </p:clrMapOvr>
  <p:transition spd="med" advClick="0" advTm="5000">
    <p:wheel spokes="8"/>
    <p:sndAc>
      <p:stSnd>
        <p:snd r:embed="rId1" name="chimes.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2B4B5-3FC9-4A30-9F90-337162124206}" type="datetimeFigureOut">
              <a:rPr lang="id-ID" smtClean="0"/>
              <a:pPr/>
              <a:t>01/02/2011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C7EEBA1-04DD-4E4C-A068-920C82EAAB6E}" type="slidenum">
              <a:rPr lang="id-ID" smtClean="0"/>
              <a:pPr/>
              <a:t>‹#›</a:t>
            </a:fld>
            <a:endParaRPr lang="id-ID"/>
          </a:p>
        </p:txBody>
      </p:sp>
    </p:spTree>
  </p:cSld>
  <p:clrMapOvr>
    <a:masterClrMapping/>
  </p:clrMapOvr>
  <p:transition spd="med" advClick="0" advTm="5000">
    <p:wheel spokes="8"/>
    <p:sndAc>
      <p:stSnd>
        <p:snd r:embed="rId1" name="chimes.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2B4B5-3FC9-4A30-9F90-337162124206}" type="datetimeFigureOut">
              <a:rPr lang="id-ID" smtClean="0"/>
              <a:pPr/>
              <a:t>01/02/2011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7EEBA1-04DD-4E4C-A068-920C82EAAB6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Click="0" advTm="5000">
    <p:wheel spokes="8"/>
    <p:sndAc>
      <p:stSnd>
        <p:snd r:embed="rId13" name="chimes.wav" builtIn="1"/>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34.jpeg"/></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7.png"/><Relationship Id="rId4" Type="http://schemas.openxmlformats.org/officeDocument/2006/relationships/image" Target="../media/image36.jpeg"/></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8.jpeg"/></Relationships>
</file>

<file path=ppt/slides/_rels/slide28.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41.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44.png"/></Relationships>
</file>

<file path=ppt/slides/_rels/slide3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45.png"/></Relationships>
</file>

<file path=ppt/slides/_rels/slide33.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4.jpeg"/></Relationships>
</file>

<file path=ppt/slides/_rels/slide35.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49.png"/></Relationships>
</file>

<file path=ppt/slides/_rels/slide37.xml.rels><?xml version="1.0" encoding="UTF-8" standalone="yes"?>
<Relationships xmlns="http://schemas.openxmlformats.org/package/2006/relationships"><Relationship Id="rId3" Type="http://schemas.openxmlformats.org/officeDocument/2006/relationships/image" Target="../media/image5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1.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52.png"/></Relationships>
</file>

<file path=ppt/slides/_rels/slide39.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5.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56.png"/></Relationships>
</file>

<file path=ppt/slides/_rels/slide42.xml.rels><?xml version="1.0" encoding="UTF-8" standalone="yes"?>
<Relationships xmlns="http://schemas.openxmlformats.org/package/2006/relationships"><Relationship Id="rId3" Type="http://schemas.openxmlformats.org/officeDocument/2006/relationships/image" Target="../media/image57.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58.png"/></Relationships>
</file>

<file path=ppt/slides/_rels/slide43.xml.rels><?xml version="1.0" encoding="UTF-8" standalone="yes"?>
<Relationships xmlns="http://schemas.openxmlformats.org/package/2006/relationships"><Relationship Id="rId3" Type="http://schemas.openxmlformats.org/officeDocument/2006/relationships/image" Target="../media/image5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0.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61.png"/></Relationships>
</file>

<file path=ppt/slides/_rels/slide45.xml.rels><?xml version="1.0" encoding="UTF-8" standalone="yes"?>
<Relationships xmlns="http://schemas.openxmlformats.org/package/2006/relationships"><Relationship Id="rId3" Type="http://schemas.openxmlformats.org/officeDocument/2006/relationships/image" Target="../media/image6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63.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64.png"/></Relationships>
</file>

<file path=ppt/slides/_rels/slide47.xml.rels><?xml version="1.0" encoding="UTF-8" standalone="yes"?>
<Relationships xmlns="http://schemas.openxmlformats.org/package/2006/relationships"><Relationship Id="rId3" Type="http://schemas.openxmlformats.org/officeDocument/2006/relationships/image" Target="../media/image6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66.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67.png"/></Relationships>
</file>

<file path=ppt/slides/_rels/slide49.xml.rels><?xml version="1.0" encoding="UTF-8" standalone="yes"?>
<Relationships xmlns="http://schemas.openxmlformats.org/package/2006/relationships"><Relationship Id="rId3" Type="http://schemas.openxmlformats.org/officeDocument/2006/relationships/image" Target="../media/image6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0.xml.rels><?xml version="1.0" encoding="UTF-8" standalone="yes"?>
<Relationships xmlns="http://schemas.openxmlformats.org/package/2006/relationships"><Relationship Id="rId3" Type="http://schemas.openxmlformats.org/officeDocument/2006/relationships/image" Target="../media/image6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70.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71.png"/></Relationships>
</file>

<file path=ppt/slides/_rels/slide52.xml.rels><?xml version="1.0" encoding="UTF-8" standalone="yes"?>
<Relationships xmlns="http://schemas.openxmlformats.org/package/2006/relationships"><Relationship Id="rId3" Type="http://schemas.openxmlformats.org/officeDocument/2006/relationships/image" Target="../media/image7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73.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74.png"/></Relationships>
</file>

<file path=ppt/slides/_rels/slide54.xml.rels><?xml version="1.0" encoding="UTF-8" standalone="yes"?>
<Relationships xmlns="http://schemas.openxmlformats.org/package/2006/relationships"><Relationship Id="rId3" Type="http://schemas.openxmlformats.org/officeDocument/2006/relationships/image" Target="../media/image7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6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76.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77.png"/></Relationships>
</file>

<file path=ppt/slides/_rels/slide58.xml.rels><?xml version="1.0" encoding="UTF-8" standalone="yes"?>
<Relationships xmlns="http://schemas.openxmlformats.org/package/2006/relationships"><Relationship Id="rId3" Type="http://schemas.openxmlformats.org/officeDocument/2006/relationships/image" Target="../media/image78.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79.png"/></Relationships>
</file>

<file path=ppt/slides/_rels/slide59.xml.rels><?xml version="1.0" encoding="UTF-8" standalone="yes"?>
<Relationships xmlns="http://schemas.openxmlformats.org/package/2006/relationships"><Relationship Id="rId3" Type="http://schemas.openxmlformats.org/officeDocument/2006/relationships/image" Target="../media/image60.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80.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81.png"/></Relationships>
</file>

<file path=ppt/slides/_rels/slide6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2.png"/><Relationship Id="rId4" Type="http://schemas.openxmlformats.org/officeDocument/2006/relationships/image" Target="../media/image69.jpeg"/></Relationships>
</file>

<file path=ppt/slides/_rels/slide62.xml.rels><?xml version="1.0" encoding="UTF-8" standalone="yes"?>
<Relationships xmlns="http://schemas.openxmlformats.org/package/2006/relationships"><Relationship Id="rId3" Type="http://schemas.openxmlformats.org/officeDocument/2006/relationships/image" Target="../media/image5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8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8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55.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85.png"/></Relationships>
</file>

<file path=ppt/slides/_rels/slide68.xml.rels><?xml version="1.0" encoding="UTF-8" standalone="yes"?>
<Relationships xmlns="http://schemas.openxmlformats.org/package/2006/relationships"><Relationship Id="rId3" Type="http://schemas.openxmlformats.org/officeDocument/2006/relationships/image" Target="../media/image7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86.pn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70.xml.rels><?xml version="1.0" encoding="UTF-8" standalone="yes"?>
<Relationships xmlns="http://schemas.openxmlformats.org/package/2006/relationships"><Relationship Id="rId3" Type="http://schemas.openxmlformats.org/officeDocument/2006/relationships/image" Target="../media/image6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87.png"/></Relationships>
</file>

<file path=ppt/slides/_rels/slide72.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63.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88.png"/></Relationships>
</file>

<file path=ppt/slides/_rels/slide74.xml.rels><?xml version="1.0" encoding="UTF-8" standalone="yes"?>
<Relationships xmlns="http://schemas.openxmlformats.org/package/2006/relationships"><Relationship Id="rId3" Type="http://schemas.openxmlformats.org/officeDocument/2006/relationships/image" Target="../media/image8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9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91.png"/></Relationships>
</file>

<file path=ppt/slides/_rels/slide77.xml.rels><?xml version="1.0" encoding="UTF-8" standalone="yes"?>
<Relationships xmlns="http://schemas.openxmlformats.org/package/2006/relationships"><Relationship Id="rId3" Type="http://schemas.openxmlformats.org/officeDocument/2006/relationships/image" Target="../media/image9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93.png"/></Relationships>
</file>

<file path=ppt/slides/_rels/slide7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94.pn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0.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6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95.png"/></Relationships>
</file>

<file path=ppt/slides/_rels/slide83.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96.png"/></Relationships>
</file>

<file path=ppt/slides/_rels/slide85.xml.rels><?xml version="1.0" encoding="UTF-8" standalone="yes"?>
<Relationships xmlns="http://schemas.openxmlformats.org/package/2006/relationships"><Relationship Id="rId3" Type="http://schemas.openxmlformats.org/officeDocument/2006/relationships/image" Target="../media/image9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9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99.png"/></Relationships>
</file>

<file path=ppt/slides/_rels/slide89.xml.rels><?xml version="1.0" encoding="UTF-8" standalone="yes"?>
<Relationships xmlns="http://schemas.openxmlformats.org/package/2006/relationships"><Relationship Id="rId3" Type="http://schemas.openxmlformats.org/officeDocument/2006/relationships/image" Target="../media/image10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0.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62.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01.png"/></Relationships>
</file>

<file path=ppt/slides/_rels/slide92.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02.png"/></Relationships>
</file>

<file path=ppt/slides/_rels/slide9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BACKGROUND PPT\p58.jpg"/>
          <p:cNvPicPr>
            <a:picLocks noGrp="1" noChangeAspect="1" noChangeArrowheads="1"/>
          </p:cNvPicPr>
          <p:nvPr>
            <p:ph idx="1"/>
          </p:nvPr>
        </p:nvPicPr>
        <p:blipFill>
          <a:blip r:embed="rId3"/>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571472" y="2214554"/>
            <a:ext cx="8229600" cy="1143000"/>
          </a:xfrm>
        </p:spPr>
        <p:txBody>
          <a:bodyPr>
            <a:noAutofit/>
          </a:bodyPr>
          <a:lstStyle/>
          <a:p>
            <a:r>
              <a:rPr lang="id-ID" sz="4800" dirty="0" smtClean="0">
                <a:solidFill>
                  <a:srgbClr val="FF0000"/>
                </a:solidFill>
                <a:latin typeface="+mn-lt"/>
                <a:ea typeface="Arial Unicode MS" pitchFamily="34" charset="-128"/>
                <a:cs typeface="Arial Unicode MS" pitchFamily="34" charset="-128"/>
              </a:rPr>
              <a:t>Assalamu’alaikum</a:t>
            </a:r>
            <a:r>
              <a:rPr lang="id-ID" sz="5400" dirty="0" smtClean="0">
                <a:solidFill>
                  <a:srgbClr val="FF0000"/>
                </a:solidFill>
                <a:latin typeface="+mn-lt"/>
                <a:ea typeface="Arial Unicode MS" pitchFamily="34" charset="-128"/>
                <a:cs typeface="Arial Unicode MS" pitchFamily="34" charset="-128"/>
              </a:rPr>
              <a:t>......</a:t>
            </a:r>
            <a:endParaRPr lang="id-ID" sz="5400" dirty="0">
              <a:solidFill>
                <a:srgbClr val="FF0000"/>
              </a:solidFill>
              <a:latin typeface="+mn-lt"/>
              <a:ea typeface="Arial Unicode MS" pitchFamily="34" charset="-128"/>
              <a:cs typeface="Arial Unicode MS" pitchFamily="34" charset="-128"/>
            </a:endParaRPr>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3" nodeType="with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3"/>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F:\BACKGROUND PPT\p15.jpg"/>
          <p:cNvPicPr>
            <a:picLocks noChangeAspect="1" noChangeArrowheads="1"/>
          </p:cNvPicPr>
          <p:nvPr/>
        </p:nvPicPr>
        <p:blipFill>
          <a:blip r:embed="rId3"/>
          <a:srcRect/>
          <a:stretch>
            <a:fillRect/>
          </a:stretch>
        </p:blipFill>
        <p:spPr bwMode="auto">
          <a:xfrm>
            <a:off x="0" y="0"/>
            <a:ext cx="9143999" cy="6857999"/>
          </a:xfrm>
          <a:prstGeom prst="rect">
            <a:avLst/>
          </a:prstGeom>
          <a:noFill/>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57200" y="285728"/>
            <a:ext cx="8229600" cy="6357982"/>
          </a:xfrm>
        </p:spPr>
        <p:txBody>
          <a:bodyPr>
            <a:normAutofit fontScale="92500" lnSpcReduction="20000"/>
          </a:bodyPr>
          <a:lstStyle/>
          <a:p>
            <a:pPr algn="just">
              <a:buFont typeface="Wingdings" pitchFamily="2" charset="2"/>
              <a:buChar char="v"/>
            </a:pPr>
            <a:r>
              <a:rPr lang="id-ID" dirty="0" smtClean="0"/>
              <a:t>Column Heading (Kepala kolom), adalah penunjuk lokasi kolom pada lembar kerja yang aktif. Sama halnya dengan Row Heading, Column Heading juga berfungsi sebagai salah satu bagian dari penunjuk sel (akan dibahas setelah ini). Kolom di simbol dengan abjad A–Z dan gabungannya. Setelah kolom Z, kita akan menjumpai kolom AA, AB s/d AZ lalu kolomb BA, BB s/d BZ begitu seterus sampai kolom terakhir yaitu IV (berjumlah256 kolom). Sungguh suatu lembar kerja yang sangat besar, bukan. (65.536 baris dengan 256 kolom)</a:t>
            </a:r>
          </a:p>
          <a:p>
            <a:endParaRPr lang="id-ID" dirty="0" smtClean="0"/>
          </a:p>
          <a:p>
            <a:pPr algn="ctr"/>
            <a:endParaRPr lang="id-ID" b="1" dirty="0" smtClean="0"/>
          </a:p>
          <a:p>
            <a:pPr algn="ctr">
              <a:buNone/>
            </a:pPr>
            <a:endParaRPr lang="id-ID" b="1" dirty="0" smtClean="0"/>
          </a:p>
          <a:p>
            <a:pPr algn="ctr">
              <a:buNone/>
            </a:pPr>
            <a:r>
              <a:rPr lang="id-ID" b="1" dirty="0" smtClean="0"/>
              <a:t>Gambar 3.7. Column Heading</a:t>
            </a:r>
            <a:endParaRPr lang="id-ID" dirty="0" smtClean="0"/>
          </a:p>
          <a:p>
            <a:endParaRPr lang="id-ID" dirty="0"/>
          </a:p>
        </p:txBody>
      </p:sp>
      <p:pic>
        <p:nvPicPr>
          <p:cNvPr id="5" name="Picture 2"/>
          <p:cNvPicPr>
            <a:picLocks noChangeAspect="1" noChangeArrowheads="1"/>
          </p:cNvPicPr>
          <p:nvPr/>
        </p:nvPicPr>
        <p:blipFill>
          <a:blip r:embed="rId4"/>
          <a:srcRect/>
          <a:stretch>
            <a:fillRect/>
          </a:stretch>
        </p:blipFill>
        <p:spPr bwMode="auto">
          <a:xfrm>
            <a:off x="1500166" y="5286388"/>
            <a:ext cx="6500858" cy="571504"/>
          </a:xfrm>
          <a:prstGeom prst="rect">
            <a:avLst/>
          </a:prstGeom>
          <a:noFill/>
          <a:ln w="9525">
            <a:noFill/>
            <a:miter lim="800000"/>
            <a:headEnd/>
            <a:tailEnd/>
          </a:ln>
          <a:effectLst/>
        </p:spPr>
      </p:pic>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circle(in)">
                                      <p:cBhvr>
                                        <p:cTn id="10" dur="2000"/>
                                        <p:tgtEl>
                                          <p:spTgt spid="3">
                                            <p:txEl>
                                              <p:pRg st="4" end="4"/>
                                            </p:txEl>
                                          </p:spTgt>
                                        </p:tgtEl>
                                      </p:cBhvr>
                                    </p:animEffect>
                                  </p:childTnLst>
                                </p:cTn>
                              </p:par>
                              <p:par>
                                <p:cTn id="11" presetID="12" presetClass="path" presetSubtype="0" accel="50000" decel="50000" fill="hold" nodeType="withEffect">
                                  <p:stCondLst>
                                    <p:cond delay="0"/>
                                  </p:stCondLst>
                                  <p:childTnLst>
                                    <p:animMotion origin="layout" path="M 0 0  C 0.03 -0.05062  0.075 -0.08259  0.125 -0.08259  C 0.175 -0.08259  0.22 -0.05062  0.25 0  C 0.22 0.05062  0.175 0.08259  0.125 0.08259  C 0.075 0.08259  0.03 0.05062  0 0  Z" pathEditMode="relative" ptsTypes="">
                                      <p:cBhvr>
                                        <p:cTn id="12"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F:\BACKGROUND PPT\p10.jpg"/>
          <p:cNvPicPr>
            <a:picLocks noChangeAspect="1" noChangeArrowheads="1"/>
          </p:cNvPicPr>
          <p:nvPr/>
        </p:nvPicPr>
        <p:blipFill>
          <a:blip r:embed="rId3"/>
          <a:srcRect/>
          <a:stretch>
            <a:fillRect/>
          </a:stretch>
        </p:blipFill>
        <p:spPr bwMode="auto">
          <a:xfrm>
            <a:off x="0" y="0"/>
            <a:ext cx="9143999" cy="6857999"/>
          </a:xfrm>
          <a:prstGeom prst="rect">
            <a:avLst/>
          </a:prstGeom>
          <a:noFill/>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57200" y="285728"/>
            <a:ext cx="8229600" cy="6572272"/>
          </a:xfrm>
        </p:spPr>
        <p:txBody>
          <a:bodyPr>
            <a:normAutofit fontScale="92500" lnSpcReduction="10000"/>
          </a:bodyPr>
          <a:lstStyle/>
          <a:p>
            <a:pPr algn="just">
              <a:buFont typeface="Wingdings" pitchFamily="2" charset="2"/>
              <a:buChar char="v"/>
            </a:pPr>
            <a:r>
              <a:rPr lang="id-ID" dirty="0" smtClean="0"/>
              <a:t>Cell Pointer (penunjuk sel), adalah penunjuk sel yang aktif. Sel adalah perpotongan antara kolom dengan baris. Sel diberi nama menurut posisi </a:t>
            </a:r>
            <a:r>
              <a:rPr lang="es-ES" dirty="0" err="1" smtClean="0"/>
              <a:t>kolom</a:t>
            </a:r>
            <a:r>
              <a:rPr lang="es-ES" dirty="0" smtClean="0"/>
              <a:t> dan </a:t>
            </a:r>
            <a:r>
              <a:rPr lang="es-ES" dirty="0" err="1" smtClean="0"/>
              <a:t>baris</a:t>
            </a:r>
            <a:r>
              <a:rPr lang="es-ES" dirty="0" smtClean="0"/>
              <a:t>. </a:t>
            </a:r>
            <a:r>
              <a:rPr lang="es-ES" dirty="0" err="1" smtClean="0"/>
              <a:t>Contoh</a:t>
            </a:r>
            <a:r>
              <a:rPr lang="es-ES" dirty="0" smtClean="0"/>
              <a:t>. </a:t>
            </a:r>
            <a:r>
              <a:rPr lang="es-ES" dirty="0" err="1" smtClean="0"/>
              <a:t>Sel</a:t>
            </a:r>
            <a:r>
              <a:rPr lang="es-ES" dirty="0" smtClean="0"/>
              <a:t> A1 </a:t>
            </a:r>
            <a:r>
              <a:rPr lang="es-ES" dirty="0" err="1" smtClean="0"/>
              <a:t>berarti</a:t>
            </a:r>
            <a:r>
              <a:rPr lang="es-ES" dirty="0" smtClean="0"/>
              <a:t> </a:t>
            </a:r>
            <a:r>
              <a:rPr lang="es-ES" dirty="0" err="1" smtClean="0"/>
              <a:t>perpotongan</a:t>
            </a:r>
            <a:r>
              <a:rPr lang="es-ES" dirty="0" smtClean="0"/>
              <a:t> antara </a:t>
            </a:r>
            <a:r>
              <a:rPr lang="es-ES" dirty="0" err="1" smtClean="0"/>
              <a:t>kolom</a:t>
            </a:r>
            <a:r>
              <a:rPr lang="es-ES" dirty="0" smtClean="0"/>
              <a:t> A</a:t>
            </a:r>
            <a:r>
              <a:rPr lang="id-ID" dirty="0" smtClean="0"/>
              <a:t> dengan baris 1.</a:t>
            </a:r>
          </a:p>
          <a:p>
            <a:pPr algn="just">
              <a:buFont typeface="Wingdings" pitchFamily="2" charset="2"/>
              <a:buChar char="v"/>
            </a:pPr>
            <a:r>
              <a:rPr lang="id-ID" dirty="0" smtClean="0"/>
              <a:t>Formula Bar, adalah tempat kita untuk mengetikkan rumus-rumus yang akan kita gunakan nantinya. Dalam Excel pengetikkan rumus harus diawali dengan tanda ‘=’ . Misalnya kita ingin menjumlahkan nilai yang terdapat pada sel A1 dengan B1, maka pada formula bar dapat diketikkan =A1+B1</a:t>
            </a:r>
          </a:p>
          <a:p>
            <a:pPr algn="just">
              <a:buFont typeface="Wingdings" pitchFamily="2" charset="2"/>
              <a:buChar char="v"/>
            </a:pPr>
            <a:r>
              <a:rPr lang="id-ID" dirty="0" smtClean="0"/>
              <a:t>Scroll Bar, berfungsi untuk menggeser lembar kerja secara vertikal </a:t>
            </a:r>
            <a:r>
              <a:rPr lang="en-US" dirty="0" smtClean="0"/>
              <a:t>(Vertical Scroll Bar) </a:t>
            </a:r>
            <a:r>
              <a:rPr lang="en-US" dirty="0" err="1" smtClean="0"/>
              <a:t>dan</a:t>
            </a:r>
            <a:r>
              <a:rPr lang="en-US" dirty="0" smtClean="0"/>
              <a:t> horizontal (Horizontal Scroll Bar).</a:t>
            </a:r>
          </a:p>
          <a:p>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eni\Documents\BACKGROUND PPT\p16.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785850" y="214290"/>
            <a:ext cx="8229600" cy="785818"/>
          </a:xfrm>
        </p:spPr>
        <p:txBody>
          <a:bodyPr/>
          <a:lstStyle/>
          <a:p>
            <a:r>
              <a:rPr lang="id-ID" dirty="0" smtClean="0"/>
              <a:t>3. </a:t>
            </a:r>
            <a:r>
              <a:rPr lang="id-ID" b="1" dirty="0" smtClean="0"/>
              <a:t>Mengakhiri Excel 2000</a:t>
            </a:r>
            <a:endParaRPr lang="id-ID" dirty="0"/>
          </a:p>
        </p:txBody>
      </p:sp>
      <p:sp>
        <p:nvSpPr>
          <p:cNvPr id="3" name="Content Placeholder 2"/>
          <p:cNvSpPr>
            <a:spLocks noGrp="1"/>
          </p:cNvSpPr>
          <p:nvPr>
            <p:ph idx="1"/>
          </p:nvPr>
        </p:nvSpPr>
        <p:spPr>
          <a:xfrm>
            <a:off x="457200" y="1071546"/>
            <a:ext cx="8401080" cy="5500726"/>
          </a:xfrm>
        </p:spPr>
        <p:txBody>
          <a:bodyPr>
            <a:normAutofit fontScale="85000" lnSpcReduction="20000"/>
          </a:bodyPr>
          <a:lstStyle/>
          <a:p>
            <a:pPr algn="just">
              <a:lnSpc>
                <a:spcPct val="110000"/>
              </a:lnSpc>
              <a:buNone/>
            </a:pPr>
            <a:r>
              <a:rPr lang="sv-SE" dirty="0" smtClean="0"/>
              <a:t>Jika telah selesai bekerja dengan Excel 2000, kita dapat menutup atau</a:t>
            </a:r>
            <a:r>
              <a:rPr lang="id-ID" dirty="0" smtClean="0"/>
              <a:t> mengakhirinya dengan menggunakan langkah-langkah berikut ;</a:t>
            </a:r>
          </a:p>
          <a:p>
            <a:pPr algn="just">
              <a:lnSpc>
                <a:spcPct val="110000"/>
              </a:lnSpc>
              <a:buNone/>
            </a:pPr>
            <a:endParaRPr lang="id-ID" dirty="0" smtClean="0"/>
          </a:p>
          <a:p>
            <a:pPr algn="just">
              <a:lnSpc>
                <a:spcPct val="110000"/>
              </a:lnSpc>
            </a:pPr>
            <a:r>
              <a:rPr lang="id-ID" dirty="0" smtClean="0"/>
              <a:t>Pilih dan Klik File, Exit, atau</a:t>
            </a:r>
          </a:p>
          <a:p>
            <a:pPr algn="just">
              <a:lnSpc>
                <a:spcPct val="110000"/>
              </a:lnSpc>
            </a:pPr>
            <a:r>
              <a:rPr lang="id-ID" dirty="0" smtClean="0"/>
              <a:t>Klik tombol Close (X) yang terletak pada pojok kanan atas jendela Excel 2000, atau</a:t>
            </a:r>
          </a:p>
          <a:p>
            <a:pPr algn="just">
              <a:lnSpc>
                <a:spcPct val="110000"/>
              </a:lnSpc>
            </a:pPr>
            <a:r>
              <a:rPr lang="sv-SE" dirty="0" smtClean="0"/>
              <a:t>Klik ganda Icon kontrol menu yang berada pada pojok kiri atas jendela excel</a:t>
            </a:r>
            <a:r>
              <a:rPr lang="id-ID" dirty="0" smtClean="0"/>
              <a:t> 2000, atau</a:t>
            </a:r>
          </a:p>
          <a:p>
            <a:pPr algn="just">
              <a:lnSpc>
                <a:spcPct val="110000"/>
              </a:lnSpc>
            </a:pPr>
            <a:r>
              <a:rPr lang="id-ID" dirty="0" smtClean="0"/>
              <a:t>Tekan tombol Alt+F4</a:t>
            </a:r>
          </a:p>
          <a:p>
            <a:pPr algn="just">
              <a:lnSpc>
                <a:spcPct val="110000"/>
              </a:lnSpc>
              <a:buNone/>
            </a:pPr>
            <a:r>
              <a:rPr lang="id-ID" dirty="0" smtClean="0"/>
              <a:t>    </a:t>
            </a:r>
          </a:p>
          <a:p>
            <a:pPr algn="just">
              <a:lnSpc>
                <a:spcPct val="110000"/>
              </a:lnSpc>
              <a:buNone/>
            </a:pPr>
            <a:r>
              <a:rPr lang="pt-BR" dirty="0" smtClean="0"/>
              <a:t>Tunggu beberapa saat, sampai jendela Excel 2000 ditutup.</a:t>
            </a:r>
            <a:endParaRPr lang="id-ID" dirty="0" smtClean="0"/>
          </a:p>
          <a:p>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par>
                                <p:cTn id="8" presetID="18" presetClass="path" presetSubtype="0" accel="50000" decel="50000" fill="hold" grpId="0" nodeType="withEffect">
                                  <p:stCondLst>
                                    <p:cond delay="0"/>
                                  </p:stCondLst>
                                  <p:childTnLst>
                                    <p:animMotion origin="layout" path="M 0 0  C 0.001 0.04529  0.011 0.08659  0.028 0.11323  C 0.028 0.11456  0.055 0.15053  0.055 0.1492  C 0.07 0.16918  0.079 0.19715  0.079 0.22646  C 0.079 0.28507  0.044 0.33169  0 0.33302  C -0.044 0.33169  -0.079 0.28507  -0.079 0.22646  C -0.079 0.19715  -0.07 0.16918  -0.055 0.1492  C -0.055 0.15053  -0.028 0.11456  -0.028 0.11323  C -0.011 0.08659  -0.001 0.04529  0 0  Z" pathEditMode="relative" ptsTypes="">
                                      <p:cBhvr>
                                        <p:cTn id="9" dur="2000" fill="hold"/>
                                        <p:tgtEl>
                                          <p:spTgt spid="3">
                                            <p:txEl>
                                              <p:pRg st="0" end="0"/>
                                            </p:txEl>
                                          </p:spTgt>
                                        </p:tgtEl>
                                        <p:attrNameLst>
                                          <p:attrName>ppt_x</p:attrName>
                                          <p:attrName>ppt_y</p:attrName>
                                        </p:attrNameLst>
                                      </p:cBhvr>
                                    </p:animMotion>
                                  </p:childTnLst>
                                </p:cTn>
                              </p:par>
                              <p:par>
                                <p:cTn id="10" presetID="18" presetClass="path" presetSubtype="0" accel="50000" decel="50000" fill="hold" grpId="0" nodeType="withEffect">
                                  <p:stCondLst>
                                    <p:cond delay="0"/>
                                  </p:stCondLst>
                                  <p:childTnLst>
                                    <p:animMotion origin="layout" path="M 0 0  C 0.001 0.04529  0.011 0.08659  0.028 0.11323  C 0.028 0.11456  0.055 0.15053  0.055 0.1492  C 0.07 0.16918  0.079 0.19715  0.079 0.22646  C 0.079 0.28507  0.044 0.33169  0 0.33302  C -0.044 0.33169  -0.079 0.28507  -0.079 0.22646  C -0.079 0.19715  -0.07 0.16918  -0.055 0.1492  C -0.055 0.15053  -0.028 0.11456  -0.028 0.11323  C -0.011 0.08659  -0.001 0.04529  0 0  Z" pathEditMode="relative" ptsTypes="">
                                      <p:cBhvr>
                                        <p:cTn id="11" dur="2000" fill="hold"/>
                                        <p:tgtEl>
                                          <p:spTgt spid="3">
                                            <p:txEl>
                                              <p:pRg st="2" end="2"/>
                                            </p:txEl>
                                          </p:spTgt>
                                        </p:tgtEl>
                                        <p:attrNameLst>
                                          <p:attrName>ppt_x</p:attrName>
                                          <p:attrName>ppt_y</p:attrName>
                                        </p:attrNameLst>
                                      </p:cBhvr>
                                    </p:animMotion>
                                  </p:childTnLst>
                                </p:cTn>
                              </p:par>
                              <p:par>
                                <p:cTn id="12" presetID="18" presetClass="path" presetSubtype="0" accel="50000" decel="50000" fill="hold" grpId="0" nodeType="withEffect">
                                  <p:stCondLst>
                                    <p:cond delay="0"/>
                                  </p:stCondLst>
                                  <p:childTnLst>
                                    <p:animMotion origin="layout" path="M 0 0  C 0.001 0.04529  0.011 0.08659  0.028 0.11323  C 0.028 0.11456  0.055 0.15053  0.055 0.1492  C 0.07 0.16918  0.079 0.19715  0.079 0.22646  C 0.079 0.28507  0.044 0.33169  0 0.33302  C -0.044 0.33169  -0.079 0.28507  -0.079 0.22646  C -0.079 0.19715  -0.07 0.16918  -0.055 0.1492  C -0.055 0.15053  -0.028 0.11456  -0.028 0.11323  C -0.011 0.08659  -0.001 0.04529  0 0  Z" pathEditMode="relative" ptsTypes="">
                                      <p:cBhvr>
                                        <p:cTn id="13" dur="2000" fill="hold"/>
                                        <p:tgtEl>
                                          <p:spTgt spid="3">
                                            <p:txEl>
                                              <p:pRg st="3" end="3"/>
                                            </p:txEl>
                                          </p:spTgt>
                                        </p:tgtEl>
                                        <p:attrNameLst>
                                          <p:attrName>ppt_x</p:attrName>
                                          <p:attrName>ppt_y</p:attrName>
                                        </p:attrNameLst>
                                      </p:cBhvr>
                                    </p:animMotion>
                                  </p:childTnLst>
                                </p:cTn>
                              </p:par>
                              <p:par>
                                <p:cTn id="14" presetID="18" presetClass="path" presetSubtype="0" accel="50000" decel="50000" fill="hold" grpId="0" nodeType="withEffect">
                                  <p:stCondLst>
                                    <p:cond delay="0"/>
                                  </p:stCondLst>
                                  <p:childTnLst>
                                    <p:animMotion origin="layout" path="M 0 0  C 0.001 0.04529  0.011 0.08659  0.028 0.11323  C 0.028 0.11456  0.055 0.15053  0.055 0.1492  C 0.07 0.16918  0.079 0.19715  0.079 0.22646  C 0.079 0.28507  0.044 0.33169  0 0.33302  C -0.044 0.33169  -0.079 0.28507  -0.079 0.22646  C -0.079 0.19715  -0.07 0.16918  -0.055 0.1492  C -0.055 0.15053  -0.028 0.11456  -0.028 0.11323  C -0.011 0.08659  -0.001 0.04529  0 0  Z" pathEditMode="relative" ptsTypes="">
                                      <p:cBhvr>
                                        <p:cTn id="15" dur="2000" fill="hold"/>
                                        <p:tgtEl>
                                          <p:spTgt spid="3">
                                            <p:txEl>
                                              <p:pRg st="4" end="4"/>
                                            </p:txEl>
                                          </p:spTgt>
                                        </p:tgtEl>
                                        <p:attrNameLst>
                                          <p:attrName>ppt_x</p:attrName>
                                          <p:attrName>ppt_y</p:attrName>
                                        </p:attrNameLst>
                                      </p:cBhvr>
                                    </p:animMotion>
                                  </p:childTnLst>
                                </p:cTn>
                              </p:par>
                              <p:par>
                                <p:cTn id="16" presetID="18" presetClass="path" presetSubtype="0" accel="50000" decel="50000" fill="hold" grpId="0" nodeType="withEffect">
                                  <p:stCondLst>
                                    <p:cond delay="0"/>
                                  </p:stCondLst>
                                  <p:childTnLst>
                                    <p:animMotion origin="layout" path="M 0 0  C 0.001 0.04529  0.011 0.08659  0.028 0.11323  C 0.028 0.11456  0.055 0.15053  0.055 0.1492  C 0.07 0.16918  0.079 0.19715  0.079 0.22646  C 0.079 0.28507  0.044 0.33169  0 0.33302  C -0.044 0.33169  -0.079 0.28507  -0.079 0.22646  C -0.079 0.19715  -0.07 0.16918  -0.055 0.1492  C -0.055 0.15053  -0.028 0.11456  -0.028 0.11323  C -0.011 0.08659  -0.001 0.04529  0 0  Z" pathEditMode="relative" ptsTypes="">
                                      <p:cBhvr>
                                        <p:cTn id="17" dur="2000" fill="hold"/>
                                        <p:tgtEl>
                                          <p:spTgt spid="3">
                                            <p:txEl>
                                              <p:pRg st="5" end="5"/>
                                            </p:txEl>
                                          </p:spTgt>
                                        </p:tgtEl>
                                        <p:attrNameLst>
                                          <p:attrName>ppt_x</p:attrName>
                                          <p:attrName>ppt_y</p:attrName>
                                        </p:attrNameLst>
                                      </p:cBhvr>
                                    </p:animMotion>
                                  </p:childTnLst>
                                </p:cTn>
                              </p:par>
                              <p:par>
                                <p:cTn id="18" presetID="18" presetClass="path" presetSubtype="0" accel="50000" decel="50000" fill="hold" grpId="0" nodeType="withEffect">
                                  <p:stCondLst>
                                    <p:cond delay="0"/>
                                  </p:stCondLst>
                                  <p:childTnLst>
                                    <p:animMotion origin="layout" path="M 0 0  C 0.001 0.04529  0.011 0.08659  0.028 0.11323  C 0.028 0.11456  0.055 0.15053  0.055 0.1492  C 0.07 0.16918  0.079 0.19715  0.079 0.22646  C 0.079 0.28507  0.044 0.33169  0 0.33302  C -0.044 0.33169  -0.079 0.28507  -0.079 0.22646  C -0.079 0.19715  -0.07 0.16918  -0.055 0.1492  C -0.055 0.15053  -0.028 0.11456  -0.028 0.11323  C -0.011 0.08659  -0.001 0.04529  0 0  Z" pathEditMode="relative" ptsTypes="">
                                      <p:cBhvr>
                                        <p:cTn id="19" dur="2000" fill="hold"/>
                                        <p:tgtEl>
                                          <p:spTgt spid="3">
                                            <p:txEl>
                                              <p:pRg st="6" end="6"/>
                                            </p:txEl>
                                          </p:spTgt>
                                        </p:tgtEl>
                                        <p:attrNameLst>
                                          <p:attrName>ppt_x</p:attrName>
                                          <p:attrName>ppt_y</p:attrName>
                                        </p:attrNameLst>
                                      </p:cBhvr>
                                    </p:animMotion>
                                  </p:childTnLst>
                                </p:cTn>
                              </p:par>
                              <p:par>
                                <p:cTn id="20" presetID="18" presetClass="path" presetSubtype="0" accel="50000" decel="50000" fill="hold" grpId="0" nodeType="withEffect">
                                  <p:stCondLst>
                                    <p:cond delay="0"/>
                                  </p:stCondLst>
                                  <p:childTnLst>
                                    <p:animMotion origin="layout" path="M 0 0  C 0.001 0.04529  0.011 0.08659  0.028 0.11323  C 0.028 0.11456  0.055 0.15053  0.055 0.1492  C 0.07 0.16918  0.079 0.19715  0.079 0.22646  C 0.079 0.28507  0.044 0.33169  0 0.33302  C -0.044 0.33169  -0.079 0.28507  -0.079 0.22646  C -0.079 0.19715  -0.07 0.16918  -0.055 0.1492  C -0.055 0.15053  -0.028 0.11456  -0.028 0.11323  C -0.011 0.08659  -0.001 0.04529  0 0  Z" pathEditMode="relative" ptsTypes="">
                                      <p:cBhvr>
                                        <p:cTn id="21" dur="2000" fill="hold"/>
                                        <p:tgtEl>
                                          <p:spTgt spid="3">
                                            <p:txEl>
                                              <p:pRg st="7" end="7"/>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eni\Documents\BACKGROUND PPT\p18.jpg"/>
          <p:cNvPicPr>
            <a:picLocks noChangeAspect="1" noChangeArrowheads="1"/>
          </p:cNvPicPr>
          <p:nvPr/>
        </p:nvPicPr>
        <p:blipFill>
          <a:blip r:embed="rId3"/>
          <a:srcRect/>
          <a:stretch>
            <a:fillRect/>
          </a:stretch>
        </p:blipFill>
        <p:spPr bwMode="auto">
          <a:xfrm>
            <a:off x="0" y="0"/>
            <a:ext cx="9143999" cy="6857999"/>
          </a:xfrm>
          <a:prstGeom prst="rect">
            <a:avLst/>
          </a:prstGeom>
          <a:noFill/>
        </p:spPr>
      </p:pic>
      <p:sp>
        <p:nvSpPr>
          <p:cNvPr id="2" name="Title 1"/>
          <p:cNvSpPr>
            <a:spLocks noGrp="1"/>
          </p:cNvSpPr>
          <p:nvPr>
            <p:ph type="title"/>
          </p:nvPr>
        </p:nvSpPr>
        <p:spPr>
          <a:xfrm>
            <a:off x="-500098" y="214290"/>
            <a:ext cx="8229600" cy="642942"/>
          </a:xfrm>
        </p:spPr>
        <p:txBody>
          <a:bodyPr>
            <a:normAutofit fontScale="90000"/>
          </a:bodyPr>
          <a:lstStyle/>
          <a:p>
            <a:r>
              <a:rPr lang="id-ID" dirty="0" smtClean="0"/>
              <a:t>4. </a:t>
            </a:r>
            <a:r>
              <a:rPr lang="id-ID" b="1" dirty="0" smtClean="0"/>
              <a:t>Bekerja Dengan Excel 2000</a:t>
            </a:r>
            <a:endParaRPr lang="id-ID" dirty="0"/>
          </a:p>
        </p:txBody>
      </p:sp>
      <p:sp>
        <p:nvSpPr>
          <p:cNvPr id="3" name="Content Placeholder 2"/>
          <p:cNvSpPr>
            <a:spLocks noGrp="1"/>
          </p:cNvSpPr>
          <p:nvPr>
            <p:ph idx="1"/>
          </p:nvPr>
        </p:nvSpPr>
        <p:spPr>
          <a:xfrm>
            <a:off x="457200" y="928670"/>
            <a:ext cx="8229600" cy="5929330"/>
          </a:xfrm>
        </p:spPr>
        <p:txBody>
          <a:bodyPr/>
          <a:lstStyle/>
          <a:p>
            <a:pPr algn="just">
              <a:buNone/>
            </a:pPr>
            <a:r>
              <a:rPr lang="id-ID" dirty="0" smtClean="0"/>
              <a:t>	Dalam Excel 2000 kita akan sering berhubungan dengan kata Sel dan Range. Untuk itu kita jelaskan lagi bahwa SEL adalah perpotongan antara kolom dengan baris. Sedangkan RANGE adalah gabungan dari beberapa sel. Misalnya kumpulan sel A1 sampai dengan C10 disebut sebagai range A1:C10, kita juga bisa menyebutnya </a:t>
            </a:r>
            <a:r>
              <a:rPr lang="en-US" dirty="0" err="1" smtClean="0"/>
              <a:t>dengan</a:t>
            </a:r>
            <a:r>
              <a:rPr lang="en-US" dirty="0" smtClean="0"/>
              <a:t> range C10:A1. </a:t>
            </a:r>
            <a:r>
              <a:rPr lang="en-US" dirty="0" err="1" smtClean="0"/>
              <a:t>Lihat</a:t>
            </a:r>
            <a:r>
              <a:rPr lang="en-US" dirty="0" smtClean="0"/>
              <a:t> </a:t>
            </a:r>
            <a:r>
              <a:rPr lang="en-US" dirty="0" err="1" smtClean="0"/>
              <a:t>Gambar</a:t>
            </a:r>
            <a:r>
              <a:rPr lang="en-US" dirty="0" smtClean="0"/>
              <a:t> 3.8.</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17" presetClass="path" presetSubtype="0" accel="50000" decel="50000" fill="hold" grpId="0" nodeType="withEffect">
                                  <p:stCondLst>
                                    <p:cond delay="0"/>
                                  </p:stCondLst>
                                  <p:childTnLst>
                                    <p:animMotion origin="layout" path="M 0 0  L 0.052 0  L 0.089 -0.04929  L 0.125 0  L 0.177 0  L 0.177 0.06927  L 0.213 0.11856  L 0.177 0.16651  L 0.177 0.23578  L 0.125 0.23578  L 0.089 0.28374  L 0.052 0.23578  L 0 0.23578  L 0 0.16651  L -0.037 0.11856  L 0 0.06927  L 0 0  Z" pathEditMode="relative" ptsTypes="">
                                      <p:cBhvr>
                                        <p:cTn id="9" dur="2000" fill="hold"/>
                                        <p:tgtEl>
                                          <p:spTgt spid="3">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eni\Documents\BACKGROUND PPT\p17.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endParaRPr lang="id-ID" dirty="0"/>
          </a:p>
        </p:txBody>
      </p:sp>
      <p:pic>
        <p:nvPicPr>
          <p:cNvPr id="7" name="Picture 3"/>
          <p:cNvPicPr>
            <a:picLocks noGrp="1" noChangeAspect="1" noChangeArrowheads="1"/>
          </p:cNvPicPr>
          <p:nvPr>
            <p:ph idx="1"/>
          </p:nvPr>
        </p:nvPicPr>
        <p:blipFill>
          <a:blip r:embed="rId4"/>
          <a:srcRect/>
          <a:stretch>
            <a:fillRect/>
          </a:stretch>
        </p:blipFill>
        <p:spPr bwMode="auto">
          <a:xfrm>
            <a:off x="1285852" y="571480"/>
            <a:ext cx="6500858" cy="4357718"/>
          </a:xfrm>
          <a:prstGeom prst="rect">
            <a:avLst/>
          </a:prstGeom>
          <a:noFill/>
          <a:ln w="9525">
            <a:noFill/>
            <a:miter lim="800000"/>
            <a:headEnd/>
            <a:tailEnd/>
          </a:ln>
          <a:effectLst/>
        </p:spPr>
      </p:pic>
      <p:sp>
        <p:nvSpPr>
          <p:cNvPr id="8" name="Rectangle 7"/>
          <p:cNvSpPr/>
          <p:nvPr/>
        </p:nvSpPr>
        <p:spPr>
          <a:xfrm>
            <a:off x="2857488" y="5357826"/>
            <a:ext cx="3079241" cy="369332"/>
          </a:xfrm>
          <a:prstGeom prst="rect">
            <a:avLst/>
          </a:prstGeom>
        </p:spPr>
        <p:txBody>
          <a:bodyPr wrap="none">
            <a:spAutoFit/>
          </a:bodyPr>
          <a:lstStyle/>
          <a:p>
            <a:r>
              <a:rPr lang="id-ID" b="1" dirty="0" smtClean="0"/>
              <a:t>Gambar 3.8. Sel Dan Range</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path" presetSubtype="0" accel="50000" decel="50000" fill="hold" nodeType="withEffect">
                                  <p:stCondLst>
                                    <p:cond delay="0"/>
                                  </p:stCondLst>
                                  <p:childTnLst>
                                    <p:animMotion origin="layout" path="M 0 0  C 0.001 0.04528  0.011 0.08657  0.028 0.1132  C 0.028 0.11453  0.055 0.15049  0.055 0.14916  C 0.07 0.16914  0.079 0.19711  0.079 0.2264  C 0.079 0.285  0.044 0.33162  0 0.33295  C -0.044 0.33162  -0.079 0.285  -0.079 0.2264  C -0.079 0.19711  -0.07 0.16914  -0.055 0.14916  C -0.055 0.15049  -0.028 0.11453  -0.028 0.1132  C -0.011 0.08657  -0.001 0.04528  0 0  Z" pathEditMode="relative" ptsTypes="">
                                      <p:cBhvr>
                                        <p:cTn id="6" dur="2000" fill="hold"/>
                                        <p:tgtEl>
                                          <p:spTgt spid="7"/>
                                        </p:tgtEl>
                                        <p:attrNameLst>
                                          <p:attrName>ppt_x</p:attrName>
                                          <p:attrName>ppt_y</p:attrName>
                                        </p:attrNameLst>
                                      </p:cBhvr>
                                    </p:animMotion>
                                  </p:childTnLst>
                                </p:cTn>
                              </p:par>
                              <p:par>
                                <p:cTn id="7" presetID="7" presetClass="entr" presetSubtype="4"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anim calcmode="lin" valueType="num">
                                      <p:cBhvr additive="base">
                                        <p:cTn id="9" dur="5000" fill="hold"/>
                                        <p:tgtEl>
                                          <p:spTgt spid="8"/>
                                        </p:tgtEl>
                                        <p:attrNameLst>
                                          <p:attrName>ppt_x</p:attrName>
                                        </p:attrNameLst>
                                      </p:cBhvr>
                                      <p:tavLst>
                                        <p:tav tm="0">
                                          <p:val>
                                            <p:strVal val="#ppt_x"/>
                                          </p:val>
                                        </p:tav>
                                        <p:tav tm="100000">
                                          <p:val>
                                            <p:strVal val="#ppt_x"/>
                                          </p:val>
                                        </p:tav>
                                      </p:tavLst>
                                    </p:anim>
                                    <p:anim calcmode="lin" valueType="num">
                                      <p:cBhvr additive="base">
                                        <p:cTn id="10"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heni\Documents\BACKGROUND PPT\p28.jpg"/>
          <p:cNvPicPr>
            <a:picLocks noChangeAspect="1" noChangeArrowheads="1"/>
          </p:cNvPicPr>
          <p:nvPr/>
        </p:nvPicPr>
        <p:blipFill>
          <a:blip r:embed="rId3"/>
          <a:srcRect/>
          <a:stretch>
            <a:fillRect/>
          </a:stretch>
        </p:blipFill>
        <p:spPr bwMode="auto">
          <a:xfrm>
            <a:off x="0" y="0"/>
            <a:ext cx="9143999" cy="6857999"/>
          </a:xfrm>
          <a:prstGeom prst="rect">
            <a:avLst/>
          </a:prstGeom>
          <a:noFill/>
        </p:spPr>
      </p:pic>
      <p:sp>
        <p:nvSpPr>
          <p:cNvPr id="2" name="Title 1"/>
          <p:cNvSpPr>
            <a:spLocks noGrp="1"/>
          </p:cNvSpPr>
          <p:nvPr>
            <p:ph type="title"/>
          </p:nvPr>
        </p:nvSpPr>
        <p:spPr>
          <a:xfrm>
            <a:off x="0" y="0"/>
            <a:ext cx="8401080" cy="939784"/>
          </a:xfrm>
        </p:spPr>
        <p:txBody>
          <a:bodyPr>
            <a:normAutofit fontScale="90000"/>
          </a:bodyPr>
          <a:lstStyle/>
          <a:p>
            <a:r>
              <a:rPr lang="id-ID" sz="4000" dirty="0" smtClean="0"/>
              <a:t>5. </a:t>
            </a:r>
            <a:r>
              <a:rPr lang="pt-BR" b="1" dirty="0" smtClean="0"/>
              <a:t>Mengenal Tipe Data Pada Excel 2000</a:t>
            </a:r>
            <a:endParaRPr lang="id-ID" dirty="0"/>
          </a:p>
        </p:txBody>
      </p:sp>
      <p:sp>
        <p:nvSpPr>
          <p:cNvPr id="3" name="Content Placeholder 2"/>
          <p:cNvSpPr>
            <a:spLocks noGrp="1"/>
          </p:cNvSpPr>
          <p:nvPr>
            <p:ph idx="1"/>
          </p:nvPr>
        </p:nvSpPr>
        <p:spPr>
          <a:xfrm>
            <a:off x="457200" y="1000108"/>
            <a:ext cx="8229600" cy="5126055"/>
          </a:xfrm>
        </p:spPr>
        <p:txBody>
          <a:bodyPr>
            <a:normAutofit fontScale="92500" lnSpcReduction="10000"/>
          </a:bodyPr>
          <a:lstStyle/>
          <a:p>
            <a:pPr marL="514350" indent="-514350">
              <a:buAutoNum type="arabicPeriod"/>
            </a:pPr>
            <a:r>
              <a:rPr lang="nn-NO" dirty="0" smtClean="0"/>
              <a:t>Tipe Data Alpha Numerik/Teks</a:t>
            </a:r>
            <a:endParaRPr lang="id-ID" dirty="0" smtClean="0"/>
          </a:p>
          <a:p>
            <a:pPr marL="514350" indent="-514350">
              <a:buNone/>
            </a:pPr>
            <a:r>
              <a:rPr lang="id-ID" dirty="0" smtClean="0"/>
              <a:t>	Adalah tipe data berupa teks seperti huruf (A – Z, a – z), simbol (*, ^, $, %, #, @, dll) dan angka (0 – 9) yang tidak akan diproses secara matematika.</a:t>
            </a:r>
            <a:endParaRPr lang="nn-NO" dirty="0" smtClean="0"/>
          </a:p>
          <a:p>
            <a:pPr>
              <a:buNone/>
            </a:pPr>
            <a:r>
              <a:rPr lang="id-ID" dirty="0" smtClean="0"/>
              <a:t>2. Tipe Data Numerik/Angka</a:t>
            </a:r>
          </a:p>
          <a:p>
            <a:pPr>
              <a:buNone/>
            </a:pPr>
            <a:r>
              <a:rPr lang="id-ID" dirty="0" smtClean="0"/>
              <a:t>	Adalah data yang terdiri dari angka (0 – 9), waktu dan tanggal yang dapat diproses secara matematika. </a:t>
            </a:r>
          </a:p>
          <a:p>
            <a:pPr>
              <a:buNone/>
            </a:pPr>
            <a:r>
              <a:rPr lang="id-ID" dirty="0" smtClean="0"/>
              <a:t>3. Tipe Data Formula</a:t>
            </a:r>
          </a:p>
          <a:p>
            <a:pPr>
              <a:buNone/>
            </a:pPr>
            <a:r>
              <a:rPr lang="id-ID" dirty="0" smtClean="0"/>
              <a:t>	Adalah tipe data yang terdiri dari rumus-rumus</a:t>
            </a:r>
          </a:p>
          <a:p>
            <a:pPr>
              <a:buNone/>
            </a:pPr>
            <a:endParaRPr lang="id-ID" dirty="0" smtClean="0"/>
          </a:p>
          <a:p>
            <a:pPr>
              <a:buNone/>
            </a:pP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path" presetSubtype="0" accel="50000" decel="50000" fill="hold" grpId="0" nodeType="clickEffect">
                                  <p:stCondLst>
                                    <p:cond delay="0"/>
                                  </p:stCondLst>
                                  <p:childTnLst>
                                    <p:animMotion origin="layout" path="M 0 0  L 0.073 -0.09722  L 0.177 -0.09722  L 0.25 0  L 0.25 0.13851  L 0.177 0.23573  L 0.073 0.23573  L 0 0.13851  L 0 0  Z" pathEditMode="relative" ptsTypes="">
                                      <p:cBhvr>
                                        <p:cTn id="11" dur="2000" fill="hold"/>
                                        <p:tgtEl>
                                          <p:spTgt spid="3">
                                            <p:txEl>
                                              <p:pRg st="0" end="0"/>
                                            </p:txEl>
                                          </p:spTgt>
                                        </p:tgtEl>
                                        <p:attrNameLst>
                                          <p:attrName>ppt_x</p:attrName>
                                          <p:attrName>ppt_y</p:attrName>
                                        </p:attrNameLst>
                                      </p:cBhvr>
                                    </p:animMotion>
                                  </p:childTnLst>
                                </p:cTn>
                              </p:par>
                            </p:childTnLst>
                          </p:cTn>
                        </p:par>
                      </p:childTnLst>
                    </p:cTn>
                  </p:par>
                  <p:par>
                    <p:cTn id="12" fill="hold">
                      <p:stCondLst>
                        <p:cond delay="indefinite"/>
                      </p:stCondLst>
                      <p:childTnLst>
                        <p:par>
                          <p:cTn id="13" fill="hold">
                            <p:stCondLst>
                              <p:cond delay="0"/>
                            </p:stCondLst>
                            <p:childTnLst>
                              <p:par>
                                <p:cTn id="14" presetID="10" presetClass="path" presetSubtype="0" accel="50000" decel="50000" fill="hold" grpId="0" nodeType="clickEffect">
                                  <p:stCondLst>
                                    <p:cond delay="0"/>
                                  </p:stCondLst>
                                  <p:childTnLst>
                                    <p:animMotion origin="layout" path="M 0 0  L 0.073 -0.09722  L 0.177 -0.09722  L 0.25 0  L 0.25 0.13851  L 0.177 0.23573  L 0.073 0.23573  L 0 0.13851  L 0 0  Z" pathEditMode="relative" ptsTypes="">
                                      <p:cBhvr>
                                        <p:cTn id="15" dur="2000" fill="hold"/>
                                        <p:tgtEl>
                                          <p:spTgt spid="3">
                                            <p:txEl>
                                              <p:pRg st="1" end="1"/>
                                            </p:txEl>
                                          </p:spTgt>
                                        </p:tgtEl>
                                        <p:attrNameLst>
                                          <p:attrName>ppt_x</p:attrName>
                                          <p:attrName>ppt_y</p:attrName>
                                        </p:attrNameLst>
                                      </p:cBhvr>
                                    </p:animMotion>
                                  </p:childTnLst>
                                </p:cTn>
                              </p:par>
                            </p:childTnLst>
                          </p:cTn>
                        </p:par>
                      </p:childTnLst>
                    </p:cTn>
                  </p:par>
                  <p:par>
                    <p:cTn id="16" fill="hold">
                      <p:stCondLst>
                        <p:cond delay="indefinite"/>
                      </p:stCondLst>
                      <p:childTnLst>
                        <p:par>
                          <p:cTn id="17" fill="hold">
                            <p:stCondLst>
                              <p:cond delay="0"/>
                            </p:stCondLst>
                            <p:childTnLst>
                              <p:par>
                                <p:cTn id="18" presetID="10" presetClass="path" presetSubtype="0" accel="50000" decel="50000" fill="hold" grpId="0" nodeType="clickEffect">
                                  <p:stCondLst>
                                    <p:cond delay="0"/>
                                  </p:stCondLst>
                                  <p:childTnLst>
                                    <p:animMotion origin="layout" path="M 0 0  L 0.073 -0.09722  L 0.177 -0.09722  L 0.25 0  L 0.25 0.13851  L 0.177 0.23573  L 0.073 0.23573  L 0 0.13851  L 0 0  Z" pathEditMode="relative" ptsTypes="">
                                      <p:cBhvr>
                                        <p:cTn id="19" dur="2000" fill="hold"/>
                                        <p:tgtEl>
                                          <p:spTgt spid="3">
                                            <p:txEl>
                                              <p:pRg st="2" end="2"/>
                                            </p:txEl>
                                          </p:spTgt>
                                        </p:tgtEl>
                                        <p:attrNameLst>
                                          <p:attrName>ppt_x</p:attrName>
                                          <p:attrName>ppt_y</p:attrName>
                                        </p:attrNameLst>
                                      </p:cBhvr>
                                    </p:animMotion>
                                  </p:childTnLst>
                                </p:cTn>
                              </p:par>
                            </p:childTnLst>
                          </p:cTn>
                        </p:par>
                      </p:childTnLst>
                    </p:cTn>
                  </p:par>
                  <p:par>
                    <p:cTn id="20" fill="hold">
                      <p:stCondLst>
                        <p:cond delay="indefinite"/>
                      </p:stCondLst>
                      <p:childTnLst>
                        <p:par>
                          <p:cTn id="21" fill="hold">
                            <p:stCondLst>
                              <p:cond delay="0"/>
                            </p:stCondLst>
                            <p:childTnLst>
                              <p:par>
                                <p:cTn id="22" presetID="10" presetClass="path" presetSubtype="0" accel="50000" decel="50000" fill="hold" grpId="0" nodeType="clickEffect">
                                  <p:stCondLst>
                                    <p:cond delay="0"/>
                                  </p:stCondLst>
                                  <p:childTnLst>
                                    <p:animMotion origin="layout" path="M 0 0  L 0.073 -0.09722  L 0.177 -0.09722  L 0.25 0  L 0.25 0.13851  L 0.177 0.23573  L 0.073 0.23573  L 0 0.13851  L 0 0  Z" pathEditMode="relative" ptsTypes="">
                                      <p:cBhvr>
                                        <p:cTn id="23" dur="2000" fill="hold"/>
                                        <p:tgtEl>
                                          <p:spTgt spid="3">
                                            <p:txEl>
                                              <p:pRg st="3" end="3"/>
                                            </p:txEl>
                                          </p:spTgt>
                                        </p:tgtEl>
                                        <p:attrNameLst>
                                          <p:attrName>ppt_x</p:attrName>
                                          <p:attrName>ppt_y</p:attrName>
                                        </p:attrNameLst>
                                      </p:cBhvr>
                                    </p:animMotion>
                                  </p:childTnLst>
                                </p:cTn>
                              </p:par>
                            </p:childTnLst>
                          </p:cTn>
                        </p:par>
                      </p:childTnLst>
                    </p:cTn>
                  </p:par>
                  <p:par>
                    <p:cTn id="24" fill="hold">
                      <p:stCondLst>
                        <p:cond delay="indefinite"/>
                      </p:stCondLst>
                      <p:childTnLst>
                        <p:par>
                          <p:cTn id="25" fill="hold">
                            <p:stCondLst>
                              <p:cond delay="0"/>
                            </p:stCondLst>
                            <p:childTnLst>
                              <p:par>
                                <p:cTn id="26" presetID="10" presetClass="path" presetSubtype="0" accel="50000" decel="50000" fill="hold" grpId="0" nodeType="clickEffect">
                                  <p:stCondLst>
                                    <p:cond delay="0"/>
                                  </p:stCondLst>
                                  <p:childTnLst>
                                    <p:animMotion origin="layout" path="M 0 0  L 0.073 -0.09722  L 0.177 -0.09722  L 0.25 0  L 0.25 0.13851  L 0.177 0.23573  L 0.073 0.23573  L 0 0.13851  L 0 0  Z" pathEditMode="relative" ptsTypes="">
                                      <p:cBhvr>
                                        <p:cTn id="27" dur="2000" fill="hold"/>
                                        <p:tgtEl>
                                          <p:spTgt spid="3">
                                            <p:txEl>
                                              <p:pRg st="4" end="4"/>
                                            </p:txEl>
                                          </p:spTgt>
                                        </p:tgtEl>
                                        <p:attrNameLst>
                                          <p:attrName>ppt_x</p:attrName>
                                          <p:attrName>ppt_y</p:attrName>
                                        </p:attrNameLst>
                                      </p:cBhvr>
                                    </p:animMotion>
                                  </p:childTnLst>
                                </p:cTn>
                              </p:par>
                            </p:childTnLst>
                          </p:cTn>
                        </p:par>
                      </p:childTnLst>
                    </p:cTn>
                  </p:par>
                  <p:par>
                    <p:cTn id="28" fill="hold">
                      <p:stCondLst>
                        <p:cond delay="indefinite"/>
                      </p:stCondLst>
                      <p:childTnLst>
                        <p:par>
                          <p:cTn id="29" fill="hold">
                            <p:stCondLst>
                              <p:cond delay="0"/>
                            </p:stCondLst>
                            <p:childTnLst>
                              <p:par>
                                <p:cTn id="30" presetID="10" presetClass="path" presetSubtype="0" accel="50000" decel="50000" fill="hold" grpId="0" nodeType="clickEffect">
                                  <p:stCondLst>
                                    <p:cond delay="0"/>
                                  </p:stCondLst>
                                  <p:childTnLst>
                                    <p:animMotion origin="layout" path="M 0 0  L 0.073 -0.09722  L 0.177 -0.09722  L 0.25 0  L 0.25 0.13851  L 0.177 0.23573  L 0.073 0.23573  L 0 0.13851  L 0 0  Z" pathEditMode="relative" ptsTypes="">
                                      <p:cBhvr>
                                        <p:cTn id="31" dur="2000" fill="hold"/>
                                        <p:tgtEl>
                                          <p:spTgt spid="3">
                                            <p:txEl>
                                              <p:pRg st="5" end="5"/>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eni\Documents\BACKGROUND PPT\p16.jpg"/>
          <p:cNvPicPr>
            <a:picLocks noChangeAspect="1" noChangeArrowheads="1"/>
          </p:cNvPicPr>
          <p:nvPr/>
        </p:nvPicPr>
        <p:blipFill>
          <a:blip r:embed="rId3"/>
          <a:srcRect/>
          <a:stretch>
            <a:fillRect/>
          </a:stretch>
        </p:blipFill>
        <p:spPr bwMode="auto">
          <a:xfrm>
            <a:off x="0" y="0"/>
            <a:ext cx="9144000" cy="6857999"/>
          </a:xfrm>
          <a:prstGeom prst="rect">
            <a:avLst/>
          </a:prstGeom>
          <a:noFill/>
        </p:spPr>
      </p:pic>
      <p:sp>
        <p:nvSpPr>
          <p:cNvPr id="2" name="Title 1"/>
          <p:cNvSpPr>
            <a:spLocks noGrp="1"/>
          </p:cNvSpPr>
          <p:nvPr>
            <p:ph type="title"/>
          </p:nvPr>
        </p:nvSpPr>
        <p:spPr>
          <a:xfrm>
            <a:off x="0" y="0"/>
            <a:ext cx="8229600" cy="1143000"/>
          </a:xfrm>
        </p:spPr>
        <p:txBody>
          <a:bodyPr>
            <a:normAutofit/>
          </a:bodyPr>
          <a:lstStyle/>
          <a:p>
            <a:r>
              <a:rPr lang="id-ID" sz="3200" dirty="0" smtClean="0"/>
              <a:t>6. </a:t>
            </a:r>
            <a:r>
              <a:rPr lang="id-ID" sz="3200" b="1" dirty="0" smtClean="0"/>
              <a:t>Menggerakkan Penunjuk Sel (Cell Pointer)</a:t>
            </a:r>
            <a:endParaRPr lang="id-ID" sz="3200" dirty="0"/>
          </a:p>
        </p:txBody>
      </p:sp>
      <p:sp>
        <p:nvSpPr>
          <p:cNvPr id="3" name="Content Placeholder 2"/>
          <p:cNvSpPr>
            <a:spLocks noGrp="1"/>
          </p:cNvSpPr>
          <p:nvPr>
            <p:ph idx="1"/>
          </p:nvPr>
        </p:nvSpPr>
        <p:spPr>
          <a:xfrm>
            <a:off x="457200" y="928670"/>
            <a:ext cx="8229600" cy="5197493"/>
          </a:xfrm>
        </p:spPr>
        <p:txBody>
          <a:bodyPr/>
          <a:lstStyle/>
          <a:p>
            <a:pPr>
              <a:buNone/>
            </a:pPr>
            <a:r>
              <a:rPr lang="id-ID" dirty="0" smtClean="0"/>
              <a:t>	</a:t>
            </a:r>
            <a:r>
              <a:rPr lang="id-ID" sz="2800" dirty="0" smtClean="0"/>
              <a:t>Untuk menggerakan pointer dengan Mouse dapat dilakukan dengan meng-klik sel yang diinginkan.</a:t>
            </a:r>
          </a:p>
          <a:p>
            <a:pPr>
              <a:buNone/>
            </a:pPr>
            <a:endParaRPr lang="id-ID" dirty="0"/>
          </a:p>
        </p:txBody>
      </p:sp>
      <p:pic>
        <p:nvPicPr>
          <p:cNvPr id="5" name="Picture 2"/>
          <p:cNvPicPr>
            <a:picLocks noChangeAspect="1" noChangeArrowheads="1"/>
          </p:cNvPicPr>
          <p:nvPr/>
        </p:nvPicPr>
        <p:blipFill>
          <a:blip r:embed="rId4"/>
          <a:srcRect/>
          <a:stretch>
            <a:fillRect/>
          </a:stretch>
        </p:blipFill>
        <p:spPr bwMode="auto">
          <a:xfrm>
            <a:off x="1071538" y="2428868"/>
            <a:ext cx="7000924" cy="3571900"/>
          </a:xfrm>
          <a:prstGeom prst="rect">
            <a:avLst/>
          </a:prstGeom>
          <a:noFill/>
          <a:ln w="9525">
            <a:noFill/>
            <a:miter lim="800000"/>
            <a:headEnd/>
            <a:tailEnd/>
          </a:ln>
          <a:effectLst/>
        </p:spPr>
      </p:pic>
      <p:sp>
        <p:nvSpPr>
          <p:cNvPr id="7" name="Rectangle 6"/>
          <p:cNvSpPr/>
          <p:nvPr/>
        </p:nvSpPr>
        <p:spPr>
          <a:xfrm>
            <a:off x="3214678" y="1857364"/>
            <a:ext cx="2639953" cy="369332"/>
          </a:xfrm>
          <a:prstGeom prst="rect">
            <a:avLst/>
          </a:prstGeom>
        </p:spPr>
        <p:txBody>
          <a:bodyPr wrap="none">
            <a:spAutoFit/>
          </a:bodyPr>
          <a:lstStyle/>
          <a:p>
            <a:r>
              <a:rPr lang="id-ID" b="1" dirty="0" smtClean="0"/>
              <a:t>Tabel 3.1. Penunjuk Sel</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8" presetClass="emph" presetSubtype="0" fill="hold" grpId="0" nodeType="withEffect">
                                  <p:stCondLst>
                                    <p:cond delay="0"/>
                                  </p:stCondLst>
                                  <p:childTnLst>
                                    <p:animRot by="21600000">
                                      <p:cBhvr>
                                        <p:cTn id="11" dur="2000" fill="hold"/>
                                        <p:tgtEl>
                                          <p:spTgt spid="7"/>
                                        </p:tgtEl>
                                        <p:attrNameLst>
                                          <p:attrName>r</p:attrName>
                                        </p:attrNameLst>
                                      </p:cBhvr>
                                    </p:animRot>
                                  </p:childTnLst>
                                </p:cTn>
                              </p:par>
                              <p:par>
                                <p:cTn id="12" presetID="17" presetClass="path" presetSubtype="0" accel="50000" decel="50000" fill="hold" nodeType="withEffect">
                                  <p:stCondLst>
                                    <p:cond delay="0"/>
                                  </p:stCondLst>
                                  <p:childTnLst>
                                    <p:animMotion origin="layout" path="M 0 0  L 0.052 0  L 0.089 -0.04929  L 0.125 0  L 0.177 0  L 0.177 0.06927  L 0.213 0.11856  L 0.177 0.16651  L 0.177 0.23578  L 0.125 0.23578  L 0.089 0.28374  L 0.052 0.23578  L 0 0.23578  L 0 0.16651  L -0.037 0.11856  L 0 0.06927  L 0 0  Z" pathEditMode="relative" ptsTypes="">
                                      <p:cBhvr>
                                        <p:cTn id="13" dur="2000" fill="hold"/>
                                        <p:tgtEl>
                                          <p:spTgt spid="5"/>
                                        </p:tgtEl>
                                        <p:attrNameLst>
                                          <p:attrName>ppt_x</p:attrName>
                                          <p:attrName>ppt_y</p:attrName>
                                        </p:attrNameLst>
                                      </p:cBhvr>
                                    </p:animMotion>
                                  </p:childTnLst>
                                </p:cTn>
                              </p:par>
                              <p:par>
                                <p:cTn id="14" presetID="55" presetClass="entr" presetSubtype="0" fill="hold" grpId="0"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7"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heni\Documents\BACKGROUND PPT\p44.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1571668" y="-214338"/>
            <a:ext cx="8229600" cy="1143000"/>
          </a:xfrm>
        </p:spPr>
        <p:txBody>
          <a:bodyPr/>
          <a:lstStyle/>
          <a:p>
            <a:r>
              <a:rPr lang="id-ID" sz="3200" dirty="0" smtClean="0"/>
              <a:t>7. </a:t>
            </a:r>
            <a:r>
              <a:rPr lang="id-ID" sz="3200" b="1" dirty="0" smtClean="0"/>
              <a:t>Memilih Area Kerja</a:t>
            </a:r>
            <a:endParaRPr lang="id-ID" sz="3200" dirty="0"/>
          </a:p>
        </p:txBody>
      </p:sp>
      <p:sp>
        <p:nvSpPr>
          <p:cNvPr id="3" name="Content Placeholder 2"/>
          <p:cNvSpPr>
            <a:spLocks noGrp="1"/>
          </p:cNvSpPr>
          <p:nvPr>
            <p:ph idx="1"/>
          </p:nvPr>
        </p:nvSpPr>
        <p:spPr>
          <a:xfrm>
            <a:off x="457200" y="857232"/>
            <a:ext cx="8229600" cy="5715040"/>
          </a:xfrm>
        </p:spPr>
        <p:txBody>
          <a:bodyPr>
            <a:normAutofit fontScale="70000" lnSpcReduction="20000"/>
          </a:bodyPr>
          <a:lstStyle/>
          <a:p>
            <a:pPr algn="just">
              <a:buNone/>
            </a:pPr>
            <a:r>
              <a:rPr lang="id-ID" dirty="0" smtClean="0"/>
              <a:t>1. Memilih Sel</a:t>
            </a:r>
          </a:p>
          <a:p>
            <a:pPr algn="just">
              <a:buNone/>
            </a:pPr>
            <a:r>
              <a:rPr lang="id-ID" dirty="0" smtClean="0"/>
              <a:t>	Memilih sel cukup dengan meng-klik pada sel yang dituju.</a:t>
            </a:r>
          </a:p>
          <a:p>
            <a:pPr algn="just">
              <a:buNone/>
            </a:pPr>
            <a:r>
              <a:rPr lang="id-ID" dirty="0" smtClean="0"/>
              <a:t>2.  Memilih Range</a:t>
            </a:r>
          </a:p>
          <a:p>
            <a:pPr algn="just">
              <a:buNone/>
            </a:pPr>
            <a:r>
              <a:rPr lang="id-ID" dirty="0" smtClean="0"/>
              <a:t>	Untuk memilih/mengaktifkan suatu range dapat dilakukan dengan 2 cara, yaitu</a:t>
            </a:r>
          </a:p>
          <a:p>
            <a:pPr algn="just">
              <a:buNone/>
            </a:pPr>
            <a:r>
              <a:rPr lang="id-ID" dirty="0" smtClean="0"/>
              <a:t>	a. Menggunakan Mouse</a:t>
            </a:r>
          </a:p>
          <a:p>
            <a:pPr algn="just">
              <a:buNone/>
            </a:pPr>
            <a:r>
              <a:rPr lang="id-ID" dirty="0" smtClean="0"/>
              <a:t>	• Klik dan tahan mouse di awal range (Ingat : jangan meng-klik dibagian kanan bawah, karena bagian ini mempunyai fungsi lain)</a:t>
            </a:r>
          </a:p>
          <a:p>
            <a:pPr algn="just">
              <a:buNone/>
            </a:pPr>
            <a:r>
              <a:rPr lang="id-ID" dirty="0" smtClean="0"/>
              <a:t>	</a:t>
            </a:r>
            <a:r>
              <a:rPr lang="en-US" dirty="0" smtClean="0"/>
              <a:t>• </a:t>
            </a:r>
            <a:r>
              <a:rPr lang="en-US" dirty="0" err="1" smtClean="0"/>
              <a:t>Geser</a:t>
            </a:r>
            <a:r>
              <a:rPr lang="en-US" dirty="0" smtClean="0"/>
              <a:t> mouse </a:t>
            </a:r>
            <a:r>
              <a:rPr lang="en-US" dirty="0" err="1" smtClean="0"/>
              <a:t>sampai</a:t>
            </a:r>
            <a:r>
              <a:rPr lang="en-US" dirty="0" smtClean="0"/>
              <a:t> </a:t>
            </a:r>
            <a:r>
              <a:rPr lang="en-US" dirty="0" err="1" smtClean="0"/>
              <a:t>ke</a:t>
            </a:r>
            <a:r>
              <a:rPr lang="en-US" dirty="0" smtClean="0"/>
              <a:t> </a:t>
            </a:r>
            <a:r>
              <a:rPr lang="en-US" dirty="0" err="1" smtClean="0"/>
              <a:t>akhir</a:t>
            </a:r>
            <a:r>
              <a:rPr lang="en-US" dirty="0" smtClean="0"/>
              <a:t> range</a:t>
            </a:r>
          </a:p>
          <a:p>
            <a:pPr algn="just">
              <a:buNone/>
            </a:pPr>
            <a:r>
              <a:rPr lang="id-ID" dirty="0" smtClean="0"/>
              <a:t>	• Lepaskan tombol mouse</a:t>
            </a:r>
          </a:p>
          <a:p>
            <a:pPr algn="just">
              <a:buNone/>
            </a:pPr>
            <a:r>
              <a:rPr lang="id-ID" dirty="0" smtClean="0"/>
              <a:t>	b. Menggunakan Keyboard</a:t>
            </a:r>
          </a:p>
          <a:p>
            <a:pPr algn="just">
              <a:buNone/>
            </a:pPr>
            <a:r>
              <a:rPr lang="id-ID" dirty="0" smtClean="0"/>
              <a:t>	• Letakkan penunjuk sel di awal range</a:t>
            </a:r>
          </a:p>
          <a:p>
            <a:pPr algn="just">
              <a:buNone/>
            </a:pPr>
            <a:r>
              <a:rPr lang="id-ID" dirty="0" smtClean="0"/>
              <a:t>	• Tekan tombol SHIFT dan sorot range dengan menggunakan</a:t>
            </a:r>
          </a:p>
          <a:p>
            <a:pPr>
              <a:buNone/>
            </a:pPr>
            <a:r>
              <a:rPr lang="id-ID" dirty="0" smtClean="0"/>
              <a:t>	tanda panah. </a:t>
            </a:r>
          </a:p>
          <a:p>
            <a:pPr>
              <a:buNone/>
            </a:pPr>
            <a:r>
              <a:rPr lang="id-ID" dirty="0" smtClean="0"/>
              <a:t>3. Memilih Baris dan Kolom</a:t>
            </a:r>
          </a:p>
          <a:p>
            <a:pPr algn="just">
              <a:buNone/>
            </a:pPr>
            <a:r>
              <a:rPr lang="id-ID" dirty="0" smtClean="0"/>
              <a:t>	Isi suatu kolom dan baris dapat kita sorot/pilih secara keseluruhan dengan meng-klik di huruf kolom atau nomor baris yang diinginkan. </a:t>
            </a:r>
          </a:p>
          <a:p>
            <a:pPr algn="just">
              <a:buNone/>
            </a:pP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par>
                                <p:cTn id="8" presetID="9" presetClass="path" presetSubtype="0" accel="50000" decel="50000" fill="hold" grpId="0"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9" dur="2000" fill="hold"/>
                                        <p:tgtEl>
                                          <p:spTgt spid="3">
                                            <p:txEl>
                                              <p:pRg st="0" end="0"/>
                                            </p:txEl>
                                          </p:spTgt>
                                        </p:tgtEl>
                                        <p:attrNameLst>
                                          <p:attrName>ppt_x</p:attrName>
                                          <p:attrName>ppt_y</p:attrName>
                                        </p:attrNameLst>
                                      </p:cBhvr>
                                    </p:animMotion>
                                  </p:childTnLst>
                                </p:cTn>
                              </p:par>
                              <p:par>
                                <p:cTn id="10" presetID="9" presetClass="path" presetSubtype="0" accel="50000" decel="50000" fill="hold" grpId="0"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11" dur="2000" fill="hold"/>
                                        <p:tgtEl>
                                          <p:spTgt spid="3">
                                            <p:txEl>
                                              <p:pRg st="1" end="1"/>
                                            </p:txEl>
                                          </p:spTgt>
                                        </p:tgtEl>
                                        <p:attrNameLst>
                                          <p:attrName>ppt_x</p:attrName>
                                          <p:attrName>ppt_y</p:attrName>
                                        </p:attrNameLst>
                                      </p:cBhvr>
                                    </p:animMotion>
                                  </p:childTnLst>
                                </p:cTn>
                              </p:par>
                              <p:par>
                                <p:cTn id="12" presetID="9" presetClass="path" presetSubtype="0" accel="50000" decel="50000" fill="hold" grpId="0"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13" dur="2000" fill="hold"/>
                                        <p:tgtEl>
                                          <p:spTgt spid="3">
                                            <p:txEl>
                                              <p:pRg st="2" end="2"/>
                                            </p:txEl>
                                          </p:spTgt>
                                        </p:tgtEl>
                                        <p:attrNameLst>
                                          <p:attrName>ppt_x</p:attrName>
                                          <p:attrName>ppt_y</p:attrName>
                                        </p:attrNameLst>
                                      </p:cBhvr>
                                    </p:animMotion>
                                  </p:childTnLst>
                                </p:cTn>
                              </p:par>
                              <p:par>
                                <p:cTn id="14" presetID="9" presetClass="path" presetSubtype="0" accel="50000" decel="50000" fill="hold" grpId="0"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15" dur="2000" fill="hold"/>
                                        <p:tgtEl>
                                          <p:spTgt spid="3">
                                            <p:txEl>
                                              <p:pRg st="3" end="3"/>
                                            </p:txEl>
                                          </p:spTgt>
                                        </p:tgtEl>
                                        <p:attrNameLst>
                                          <p:attrName>ppt_x</p:attrName>
                                          <p:attrName>ppt_y</p:attrName>
                                        </p:attrNameLst>
                                      </p:cBhvr>
                                    </p:animMotion>
                                  </p:childTnLst>
                                </p:cTn>
                              </p:par>
                              <p:par>
                                <p:cTn id="16" presetID="9" presetClass="path" presetSubtype="0" accel="50000" decel="50000" fill="hold" grpId="0"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17" dur="2000" fill="hold"/>
                                        <p:tgtEl>
                                          <p:spTgt spid="3">
                                            <p:txEl>
                                              <p:pRg st="4" end="4"/>
                                            </p:txEl>
                                          </p:spTgt>
                                        </p:tgtEl>
                                        <p:attrNameLst>
                                          <p:attrName>ppt_x</p:attrName>
                                          <p:attrName>ppt_y</p:attrName>
                                        </p:attrNameLst>
                                      </p:cBhvr>
                                    </p:animMotion>
                                  </p:childTnLst>
                                </p:cTn>
                              </p:par>
                              <p:par>
                                <p:cTn id="18" presetID="9" presetClass="path" presetSubtype="0" accel="50000" decel="50000" fill="hold" grpId="0"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19" dur="2000" fill="hold"/>
                                        <p:tgtEl>
                                          <p:spTgt spid="3">
                                            <p:txEl>
                                              <p:pRg st="5" end="5"/>
                                            </p:txEl>
                                          </p:spTgt>
                                        </p:tgtEl>
                                        <p:attrNameLst>
                                          <p:attrName>ppt_x</p:attrName>
                                          <p:attrName>ppt_y</p:attrName>
                                        </p:attrNameLst>
                                      </p:cBhvr>
                                    </p:animMotion>
                                  </p:childTnLst>
                                </p:cTn>
                              </p:par>
                              <p:par>
                                <p:cTn id="20" presetID="9" presetClass="path" presetSubtype="0" accel="50000" decel="50000" fill="hold" grpId="0"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21" dur="2000" fill="hold"/>
                                        <p:tgtEl>
                                          <p:spTgt spid="3">
                                            <p:txEl>
                                              <p:pRg st="6" end="6"/>
                                            </p:txEl>
                                          </p:spTgt>
                                        </p:tgtEl>
                                        <p:attrNameLst>
                                          <p:attrName>ppt_x</p:attrName>
                                          <p:attrName>ppt_y</p:attrName>
                                        </p:attrNameLst>
                                      </p:cBhvr>
                                    </p:animMotion>
                                  </p:childTnLst>
                                </p:cTn>
                              </p:par>
                              <p:par>
                                <p:cTn id="22" presetID="9" presetClass="path" presetSubtype="0" accel="50000" decel="50000" fill="hold" grpId="0"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23" dur="2000" fill="hold"/>
                                        <p:tgtEl>
                                          <p:spTgt spid="3">
                                            <p:txEl>
                                              <p:pRg st="7" end="7"/>
                                            </p:txEl>
                                          </p:spTgt>
                                        </p:tgtEl>
                                        <p:attrNameLst>
                                          <p:attrName>ppt_x</p:attrName>
                                          <p:attrName>ppt_y</p:attrName>
                                        </p:attrNameLst>
                                      </p:cBhvr>
                                    </p:animMotion>
                                  </p:childTnLst>
                                </p:cTn>
                              </p:par>
                              <p:par>
                                <p:cTn id="24" presetID="9" presetClass="path" presetSubtype="0" accel="50000" decel="50000" fill="hold" grpId="0"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25" dur="2000" fill="hold"/>
                                        <p:tgtEl>
                                          <p:spTgt spid="3">
                                            <p:txEl>
                                              <p:pRg st="8" end="8"/>
                                            </p:txEl>
                                          </p:spTgt>
                                        </p:tgtEl>
                                        <p:attrNameLst>
                                          <p:attrName>ppt_x</p:attrName>
                                          <p:attrName>ppt_y</p:attrName>
                                        </p:attrNameLst>
                                      </p:cBhvr>
                                    </p:animMotion>
                                  </p:childTnLst>
                                </p:cTn>
                              </p:par>
                              <p:par>
                                <p:cTn id="26" presetID="9" presetClass="path" presetSubtype="0" accel="50000" decel="50000" fill="hold" grpId="0"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27" dur="2000" fill="hold"/>
                                        <p:tgtEl>
                                          <p:spTgt spid="3">
                                            <p:txEl>
                                              <p:pRg st="9" end="9"/>
                                            </p:txEl>
                                          </p:spTgt>
                                        </p:tgtEl>
                                        <p:attrNameLst>
                                          <p:attrName>ppt_x</p:attrName>
                                          <p:attrName>ppt_y</p:attrName>
                                        </p:attrNameLst>
                                      </p:cBhvr>
                                    </p:animMotion>
                                  </p:childTnLst>
                                </p:cTn>
                              </p:par>
                              <p:par>
                                <p:cTn id="28" presetID="9" presetClass="path" presetSubtype="0" accel="50000" decel="50000" fill="hold" grpId="0"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29" dur="2000" fill="hold"/>
                                        <p:tgtEl>
                                          <p:spTgt spid="3">
                                            <p:txEl>
                                              <p:pRg st="10" end="10"/>
                                            </p:txEl>
                                          </p:spTgt>
                                        </p:tgtEl>
                                        <p:attrNameLst>
                                          <p:attrName>ppt_x</p:attrName>
                                          <p:attrName>ppt_y</p:attrName>
                                        </p:attrNameLst>
                                      </p:cBhvr>
                                    </p:animMotion>
                                  </p:childTnLst>
                                </p:cTn>
                              </p:par>
                              <p:par>
                                <p:cTn id="30" presetID="9" presetClass="path" presetSubtype="0" accel="50000" decel="50000" fill="hold" grpId="0"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31" dur="2000" fill="hold"/>
                                        <p:tgtEl>
                                          <p:spTgt spid="3">
                                            <p:txEl>
                                              <p:pRg st="11" end="11"/>
                                            </p:txEl>
                                          </p:spTgt>
                                        </p:tgtEl>
                                        <p:attrNameLst>
                                          <p:attrName>ppt_x</p:attrName>
                                          <p:attrName>ppt_y</p:attrName>
                                        </p:attrNameLst>
                                      </p:cBhvr>
                                    </p:animMotion>
                                  </p:childTnLst>
                                </p:cTn>
                              </p:par>
                              <p:par>
                                <p:cTn id="32" presetID="9" presetClass="path" presetSubtype="0" accel="50000" decel="50000" fill="hold" grpId="0"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33" dur="2000" fill="hold"/>
                                        <p:tgtEl>
                                          <p:spTgt spid="3">
                                            <p:txEl>
                                              <p:pRg st="12" end="12"/>
                                            </p:txEl>
                                          </p:spTgt>
                                        </p:tgtEl>
                                        <p:attrNameLst>
                                          <p:attrName>ppt_x</p:attrName>
                                          <p:attrName>ppt_y</p:attrName>
                                        </p:attrNameLst>
                                      </p:cBhvr>
                                    </p:animMotion>
                                  </p:childTnLst>
                                </p:cTn>
                              </p:par>
                              <p:par>
                                <p:cTn id="34" presetID="9" presetClass="path" presetSubtype="0" accel="50000" decel="50000" fill="hold" grpId="0"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35" dur="2000" fill="hold"/>
                                        <p:tgtEl>
                                          <p:spTgt spid="3">
                                            <p:txEl>
                                              <p:pRg st="13" end="1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heni\Documents\BACKGROUND PPT\p39.jpg"/>
          <p:cNvPicPr>
            <a:picLocks noChangeAspect="1" noChangeArrowheads="1"/>
          </p:cNvPicPr>
          <p:nvPr/>
        </p:nvPicPr>
        <p:blipFill>
          <a:blip r:embed="rId3"/>
          <a:srcRect/>
          <a:stretch>
            <a:fillRect/>
          </a:stretch>
        </p:blipFill>
        <p:spPr bwMode="auto">
          <a:xfrm>
            <a:off x="0" y="0"/>
            <a:ext cx="9143999" cy="6857999"/>
          </a:xfrm>
          <a:prstGeom prst="rect">
            <a:avLst/>
          </a:prstGeom>
          <a:noFill/>
        </p:spPr>
      </p:pic>
      <p:sp>
        <p:nvSpPr>
          <p:cNvPr id="2" name="Title 1"/>
          <p:cNvSpPr>
            <a:spLocks noGrp="1"/>
          </p:cNvSpPr>
          <p:nvPr>
            <p:ph type="title"/>
          </p:nvPr>
        </p:nvSpPr>
        <p:spPr>
          <a:xfrm>
            <a:off x="-1643106" y="0"/>
            <a:ext cx="8229600" cy="1143000"/>
          </a:xfrm>
        </p:spPr>
        <p:txBody>
          <a:bodyPr>
            <a:normAutofit/>
          </a:bodyPr>
          <a:lstStyle/>
          <a:p>
            <a:r>
              <a:rPr lang="id-ID" sz="3200" dirty="0" smtClean="0"/>
              <a:t>8. </a:t>
            </a:r>
            <a:r>
              <a:rPr lang="id-ID" sz="3200" b="1" dirty="0" smtClean="0"/>
              <a:t>Memasukkan Data</a:t>
            </a:r>
            <a:endParaRPr lang="id-ID" sz="3200" dirty="0"/>
          </a:p>
        </p:txBody>
      </p:sp>
      <p:sp>
        <p:nvSpPr>
          <p:cNvPr id="3" name="Content Placeholder 2"/>
          <p:cNvSpPr>
            <a:spLocks noGrp="1"/>
          </p:cNvSpPr>
          <p:nvPr>
            <p:ph idx="1"/>
          </p:nvPr>
        </p:nvSpPr>
        <p:spPr>
          <a:xfrm>
            <a:off x="457200" y="1214422"/>
            <a:ext cx="8229600" cy="4911741"/>
          </a:xfrm>
        </p:spPr>
        <p:txBody>
          <a:bodyPr>
            <a:normAutofit fontScale="85000" lnSpcReduction="20000"/>
          </a:bodyPr>
          <a:lstStyle/>
          <a:p>
            <a:pPr algn="just">
              <a:lnSpc>
                <a:spcPct val="120000"/>
              </a:lnSpc>
              <a:buNone/>
            </a:pPr>
            <a:r>
              <a:rPr lang="id-ID" dirty="0" smtClean="0"/>
              <a:t>	Secara umum cara memasukan data ke dalam suatu sel dapat dilakukan sebagai berikut ;</a:t>
            </a:r>
          </a:p>
          <a:p>
            <a:pPr algn="just">
              <a:lnSpc>
                <a:spcPct val="120000"/>
              </a:lnSpc>
              <a:buNone/>
            </a:pPr>
            <a:r>
              <a:rPr lang="id-ID" dirty="0" smtClean="0"/>
              <a:t>	1. Pilih dan klik sel tempat data yang akan dimasukan.</a:t>
            </a:r>
          </a:p>
          <a:p>
            <a:pPr algn="just">
              <a:lnSpc>
                <a:spcPct val="120000"/>
              </a:lnSpc>
              <a:buNone/>
            </a:pPr>
            <a:r>
              <a:rPr lang="id-ID" dirty="0" smtClean="0"/>
              <a:t>	</a:t>
            </a:r>
            <a:r>
              <a:rPr lang="nn-NO" dirty="0" smtClean="0"/>
              <a:t>2. Ketikkan data yang akan dimasukkan.</a:t>
            </a:r>
          </a:p>
          <a:p>
            <a:pPr algn="just">
              <a:lnSpc>
                <a:spcPct val="120000"/>
              </a:lnSpc>
              <a:buNone/>
            </a:pPr>
            <a:r>
              <a:rPr lang="id-ID" dirty="0" smtClean="0"/>
              <a:t>	3. Tekan enter untuk mengakhirinya.</a:t>
            </a:r>
          </a:p>
          <a:p>
            <a:pPr algn="just">
              <a:lnSpc>
                <a:spcPct val="120000"/>
              </a:lnSpc>
              <a:buNone/>
            </a:pPr>
            <a:endParaRPr lang="id-ID" dirty="0" smtClean="0"/>
          </a:p>
          <a:p>
            <a:pPr algn="just">
              <a:lnSpc>
                <a:spcPct val="120000"/>
              </a:lnSpc>
              <a:buNone/>
            </a:pPr>
            <a:endParaRPr lang="id-ID" dirty="0" smtClean="0"/>
          </a:p>
          <a:p>
            <a:pPr algn="just">
              <a:lnSpc>
                <a:spcPct val="110000"/>
              </a:lnSpc>
              <a:buNone/>
            </a:pPr>
            <a:r>
              <a:rPr lang="id-ID" dirty="0" smtClean="0"/>
              <a:t>	1. Pilih sel atau range yang datanya akan dihapus</a:t>
            </a:r>
          </a:p>
          <a:p>
            <a:pPr algn="just">
              <a:lnSpc>
                <a:spcPct val="110000"/>
              </a:lnSpc>
              <a:buNone/>
            </a:pPr>
            <a:r>
              <a:rPr lang="id-ID" dirty="0" smtClean="0"/>
              <a:t>    2. Pilih dan Klik menu Edit, Clear, Contents Del atau langsung meng-klik tombol Delete.</a:t>
            </a:r>
          </a:p>
          <a:p>
            <a:pPr algn="just">
              <a:lnSpc>
                <a:spcPct val="120000"/>
              </a:lnSpc>
              <a:buNone/>
            </a:pPr>
            <a:endParaRPr lang="id-ID" dirty="0" smtClean="0"/>
          </a:p>
          <a:p>
            <a:pPr>
              <a:buNone/>
            </a:pPr>
            <a:endParaRPr lang="id-ID" dirty="0"/>
          </a:p>
        </p:txBody>
      </p:sp>
      <p:sp>
        <p:nvSpPr>
          <p:cNvPr id="5" name="Title 1"/>
          <p:cNvSpPr txBox="1">
            <a:spLocks/>
          </p:cNvSpPr>
          <p:nvPr/>
        </p:nvSpPr>
        <p:spPr>
          <a:xfrm>
            <a:off x="-2214610" y="35004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id-ID" sz="2800" dirty="0" smtClean="0">
                <a:latin typeface="+mj-lt"/>
                <a:ea typeface="+mj-ea"/>
                <a:cs typeface="+mj-cs"/>
              </a:rPr>
              <a:t>    </a:t>
            </a:r>
            <a:r>
              <a:rPr kumimoji="0" lang="id-ID" sz="2800" b="0" i="0" u="none" strike="noStrike" kern="1200" cap="none" spc="0" normalizeH="0" baseline="0" noProof="0" dirty="0" smtClean="0">
                <a:ln>
                  <a:noFill/>
                </a:ln>
                <a:solidFill>
                  <a:schemeClr val="tx1"/>
                </a:solidFill>
                <a:effectLst/>
                <a:uLnTx/>
                <a:uFillTx/>
                <a:latin typeface="+mj-lt"/>
                <a:ea typeface="+mj-ea"/>
                <a:cs typeface="+mj-cs"/>
              </a:rPr>
              <a:t>9. </a:t>
            </a:r>
            <a:r>
              <a:rPr kumimoji="0" lang="id-ID" sz="2800" b="1" i="0" u="none" strike="noStrike" kern="1200" cap="none" spc="0" normalizeH="0" baseline="0" noProof="0" dirty="0" smtClean="0">
                <a:ln>
                  <a:noFill/>
                </a:ln>
                <a:solidFill>
                  <a:schemeClr val="tx1"/>
                </a:solidFill>
                <a:effectLst/>
                <a:uLnTx/>
                <a:uFillTx/>
                <a:latin typeface="+mj-lt"/>
                <a:ea typeface="+mj-ea"/>
                <a:cs typeface="+mj-cs"/>
              </a:rPr>
              <a:t>Menghapus Data</a:t>
            </a:r>
            <a:endParaRPr kumimoji="0" lang="id-ID" sz="28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2000"/>
                                        <p:tgtEl>
                                          <p:spTgt spid="2"/>
                                        </p:tgtEl>
                                      </p:cBhvr>
                                    </p:animEffect>
                                  </p:childTnLst>
                                </p:cTn>
                              </p:par>
                              <p:par>
                                <p:cTn id="8" presetID="18" presetClass="path" presetSubtype="0" accel="50000" decel="50000" fill="hold" grpId="0" nodeType="withEffect">
                                  <p:stCondLst>
                                    <p:cond delay="0"/>
                                  </p:stCondLst>
                                  <p:childTnLst>
                                    <p:animMotion origin="layout" path="M 0 0  C 0.001 0.04529  0.011 0.08659  0.028 0.11323  C 0.028 0.11456  0.055 0.15053  0.055 0.1492  C 0.07 0.16918  0.079 0.19715  0.079 0.22646  C 0.079 0.28507  0.044 0.33169  0 0.33302  C -0.044 0.33169  -0.079 0.28507  -0.079 0.22646  C -0.079 0.19715  -0.07 0.16918  -0.055 0.1492  C -0.055 0.15053  -0.028 0.11456  -0.028 0.11323  C -0.011 0.08659  -0.001 0.04529  0 0  Z" pathEditMode="relative" ptsTypes="">
                                      <p:cBhvr>
                                        <p:cTn id="9" dur="2000" fill="hold"/>
                                        <p:tgtEl>
                                          <p:spTgt spid="3">
                                            <p:txEl>
                                              <p:pRg st="0" end="0"/>
                                            </p:txEl>
                                          </p:spTgt>
                                        </p:tgtEl>
                                        <p:attrNameLst>
                                          <p:attrName>ppt_x</p:attrName>
                                          <p:attrName>ppt_y</p:attrName>
                                        </p:attrNameLst>
                                      </p:cBhvr>
                                    </p:animMotion>
                                  </p:childTnLst>
                                </p:cTn>
                              </p:par>
                              <p:par>
                                <p:cTn id="10" presetID="18" presetClass="path" presetSubtype="0" accel="50000" decel="50000" fill="hold" grpId="0" nodeType="withEffect">
                                  <p:stCondLst>
                                    <p:cond delay="0"/>
                                  </p:stCondLst>
                                  <p:childTnLst>
                                    <p:animMotion origin="layout" path="M 0 0  C 0.001 0.04529  0.011 0.08659  0.028 0.11323  C 0.028 0.11456  0.055 0.15053  0.055 0.1492  C 0.07 0.16918  0.079 0.19715  0.079 0.22646  C 0.079 0.28507  0.044 0.33169  0 0.33302  C -0.044 0.33169  -0.079 0.28507  -0.079 0.22646  C -0.079 0.19715  -0.07 0.16918  -0.055 0.1492  C -0.055 0.15053  -0.028 0.11456  -0.028 0.11323  C -0.011 0.08659  -0.001 0.04529  0 0  Z" pathEditMode="relative" ptsTypes="">
                                      <p:cBhvr>
                                        <p:cTn id="11" dur="2000" fill="hold"/>
                                        <p:tgtEl>
                                          <p:spTgt spid="3">
                                            <p:txEl>
                                              <p:pRg st="1" end="1"/>
                                            </p:txEl>
                                          </p:spTgt>
                                        </p:tgtEl>
                                        <p:attrNameLst>
                                          <p:attrName>ppt_x</p:attrName>
                                          <p:attrName>ppt_y</p:attrName>
                                        </p:attrNameLst>
                                      </p:cBhvr>
                                    </p:animMotion>
                                  </p:childTnLst>
                                </p:cTn>
                              </p:par>
                              <p:par>
                                <p:cTn id="12" presetID="18" presetClass="path" presetSubtype="0" accel="50000" decel="50000" fill="hold" grpId="0" nodeType="withEffect">
                                  <p:stCondLst>
                                    <p:cond delay="0"/>
                                  </p:stCondLst>
                                  <p:childTnLst>
                                    <p:animMotion origin="layout" path="M 0 0  C 0.001 0.04529  0.011 0.08659  0.028 0.11323  C 0.028 0.11456  0.055 0.15053  0.055 0.1492  C 0.07 0.16918  0.079 0.19715  0.079 0.22646  C 0.079 0.28507  0.044 0.33169  0 0.33302  C -0.044 0.33169  -0.079 0.28507  -0.079 0.22646  C -0.079 0.19715  -0.07 0.16918  -0.055 0.1492  C -0.055 0.15053  -0.028 0.11456  -0.028 0.11323  C -0.011 0.08659  -0.001 0.04529  0 0  Z" pathEditMode="relative" ptsTypes="">
                                      <p:cBhvr>
                                        <p:cTn id="13" dur="2000" fill="hold"/>
                                        <p:tgtEl>
                                          <p:spTgt spid="3">
                                            <p:txEl>
                                              <p:pRg st="2" end="2"/>
                                            </p:txEl>
                                          </p:spTgt>
                                        </p:tgtEl>
                                        <p:attrNameLst>
                                          <p:attrName>ppt_x</p:attrName>
                                          <p:attrName>ppt_y</p:attrName>
                                        </p:attrNameLst>
                                      </p:cBhvr>
                                    </p:animMotion>
                                  </p:childTnLst>
                                </p:cTn>
                              </p:par>
                              <p:par>
                                <p:cTn id="14" presetID="18" presetClass="path" presetSubtype="0" accel="50000" decel="50000" fill="hold" grpId="0" nodeType="withEffect">
                                  <p:stCondLst>
                                    <p:cond delay="0"/>
                                  </p:stCondLst>
                                  <p:childTnLst>
                                    <p:animMotion origin="layout" path="M 0.00121 0.01087 C 0.00225 0.0562 0.01215 0.09736 0.02916 0.12419 C 0.02916 0.12535 0.05625 0.16142 0.05625 0.16004 C 0.07118 0.18016 0.0802 0.20791 0.0802 0.23728 C 0.0802 0.29602 0.04514 0.34251 0.00121 0.34389 C -0.04271 0.34251 -0.07778 0.29602 -0.07778 0.23728 C -0.07778 0.20791 -0.06875 0.18016 -0.05382 0.16004 C -0.05382 0.16142 -0.02674 0.12535 -0.02674 0.12419 C -0.00973 0.09736 0.00017 0.0562 0.00121 0.01087 Z " pathEditMode="relative" rAng="0" ptsTypes="fffffffff">
                                      <p:cBhvr>
                                        <p:cTn id="15" dur="2000" fill="hold"/>
                                        <p:tgtEl>
                                          <p:spTgt spid="3">
                                            <p:txEl>
                                              <p:pRg st="3" end="3"/>
                                            </p:txEl>
                                          </p:spTgt>
                                        </p:tgtEl>
                                        <p:attrNameLst>
                                          <p:attrName>ppt_x</p:attrName>
                                          <p:attrName>ppt_y</p:attrName>
                                        </p:attrNameLst>
                                      </p:cBhvr>
                                      <p:rCtr x="0" y="167"/>
                                    </p:animMotion>
                                  </p:childTnLst>
                                </p:cTn>
                              </p:par>
                              <p:par>
                                <p:cTn id="16" presetID="18" presetClass="path" presetSubtype="0" accel="50000" decel="50000" fill="hold" grpId="0" nodeType="withEffect">
                                  <p:stCondLst>
                                    <p:cond delay="0"/>
                                  </p:stCondLst>
                                  <p:childTnLst>
                                    <p:animMotion origin="layout" path="M 0.00121 0.01087 C 0.00225 0.0562 0.01215 0.09736 0.02916 0.12419 C 0.02916 0.12535 0.05625 0.16142 0.05625 0.16004 C 0.07118 0.18016 0.0802 0.20791 0.0802 0.23728 C 0.0802 0.29602 0.04514 0.34251 0.00121 0.34389 C -0.04271 0.34251 -0.07778 0.29602 -0.07778 0.23728 C -0.07778 0.20791 -0.06875 0.18016 -0.05382 0.16004 C -0.05382 0.16142 -0.02674 0.12535 -0.02674 0.12419 C -0.00973 0.09736 0.00017 0.0562 0.00121 0.01087 Z " pathEditMode="relative" rAng="0" ptsTypes="fffffffff">
                                      <p:cBhvr>
                                        <p:cTn id="17" dur="2000" fill="hold"/>
                                        <p:tgtEl>
                                          <p:spTgt spid="3">
                                            <p:txEl>
                                              <p:pRg st="6" end="6"/>
                                            </p:txEl>
                                          </p:spTgt>
                                        </p:tgtEl>
                                        <p:attrNameLst>
                                          <p:attrName>ppt_x</p:attrName>
                                          <p:attrName>ppt_y</p:attrName>
                                        </p:attrNameLst>
                                      </p:cBhvr>
                                      <p:rCtr x="0" y="167"/>
                                    </p:animMotion>
                                  </p:childTnLst>
                                </p:cTn>
                              </p:par>
                              <p:par>
                                <p:cTn id="18" presetID="18" presetClass="path" presetSubtype="0" accel="50000" decel="50000" fill="hold" grpId="0" nodeType="withEffect">
                                  <p:stCondLst>
                                    <p:cond delay="0"/>
                                  </p:stCondLst>
                                  <p:childTnLst>
                                    <p:animMotion origin="layout" path="M 0.00121 0.01087 C 0.00225 0.0562 0.01215 0.09736 0.02916 0.12419 C 0.02916 0.12535 0.05625 0.16142 0.05625 0.16004 C 0.07118 0.18016 0.0802 0.20791 0.0802 0.23728 C 0.0802 0.29602 0.04514 0.34251 0.00121 0.34389 C -0.04271 0.34251 -0.07778 0.29602 -0.07778 0.23728 C -0.07778 0.20791 -0.06875 0.18016 -0.05382 0.16004 C -0.05382 0.16142 -0.02674 0.12535 -0.02674 0.12419 C -0.00973 0.09736 0.00017 0.0562 0.00121 0.01087 Z " pathEditMode="relative" rAng="0" ptsTypes="fffffffff">
                                      <p:cBhvr>
                                        <p:cTn id="19" dur="2000" fill="hold"/>
                                        <p:tgtEl>
                                          <p:spTgt spid="3">
                                            <p:txEl>
                                              <p:pRg st="7" end="7"/>
                                            </p:txEl>
                                          </p:spTgt>
                                        </p:tgtEl>
                                        <p:attrNameLst>
                                          <p:attrName>ppt_x</p:attrName>
                                          <p:attrName>ppt_y</p:attrName>
                                        </p:attrNameLst>
                                      </p:cBhvr>
                                      <p:rCtr x="0" y="167"/>
                                    </p:animMotion>
                                  </p:childTnLst>
                                </p:cTn>
                              </p:par>
                              <p:par>
                                <p:cTn id="20" presetID="21" presetClass="entr" presetSubtype="4"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4)">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heni\Documents\BACKGROUND PPT\p19.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1357354" y="0"/>
            <a:ext cx="8229600" cy="1143000"/>
          </a:xfrm>
        </p:spPr>
        <p:txBody>
          <a:bodyPr>
            <a:normAutofit/>
          </a:bodyPr>
          <a:lstStyle/>
          <a:p>
            <a:r>
              <a:rPr lang="id-ID" sz="3200" dirty="0" smtClean="0"/>
              <a:t>10. </a:t>
            </a:r>
            <a:r>
              <a:rPr lang="id-ID" sz="3200" b="1" dirty="0" smtClean="0"/>
              <a:t>Mengatur Lebar Kolom</a:t>
            </a:r>
            <a:endParaRPr lang="id-ID" sz="3200" dirty="0"/>
          </a:p>
        </p:txBody>
      </p:sp>
      <p:sp>
        <p:nvSpPr>
          <p:cNvPr id="3" name="Content Placeholder 2"/>
          <p:cNvSpPr>
            <a:spLocks noGrp="1"/>
          </p:cNvSpPr>
          <p:nvPr>
            <p:ph idx="1"/>
          </p:nvPr>
        </p:nvSpPr>
        <p:spPr>
          <a:xfrm>
            <a:off x="285720" y="1214422"/>
            <a:ext cx="8229600" cy="5143536"/>
          </a:xfrm>
        </p:spPr>
        <p:txBody>
          <a:bodyPr>
            <a:normAutofit fontScale="25000" lnSpcReduction="20000"/>
          </a:bodyPr>
          <a:lstStyle/>
          <a:p>
            <a:pPr marL="514350" indent="-514350">
              <a:buAutoNum type="arabicPeriod"/>
            </a:pPr>
            <a:r>
              <a:rPr lang="id-ID" sz="9600" dirty="0" smtClean="0"/>
              <a:t>Mengubah Lebar Kolom Menjadi Lebar Tertentu a. </a:t>
            </a:r>
          </a:p>
          <a:p>
            <a:pPr marL="514350" indent="-514350">
              <a:buFont typeface="+mj-lt"/>
              <a:buAutoNum type="alphaLcParenR"/>
            </a:pPr>
            <a:r>
              <a:rPr lang="id-ID" sz="9600" dirty="0" smtClean="0"/>
              <a:t>Letakkan Penunjuk sel pada kolom yang akan dirubah, jika kolomnya yang dirubah lebih dari satu kolom, maka sorotlah seluruh kolom yang akan diubah.</a:t>
            </a:r>
          </a:p>
          <a:p>
            <a:pPr marL="514350" indent="-514350">
              <a:buFont typeface="+mj-lt"/>
              <a:buAutoNum type="alphaLcParenR"/>
            </a:pPr>
            <a:r>
              <a:rPr lang="id-ID" sz="9600" dirty="0" smtClean="0"/>
              <a:t> Pilih dan klik menu Format, Column, Width, maka kotak dialog </a:t>
            </a:r>
            <a:r>
              <a:rPr lang="fi-FI" sz="9600" dirty="0" smtClean="0"/>
              <a:t>pengubahan kolom akan ditampilkan, seperti berikut ;</a:t>
            </a:r>
            <a:endParaRPr lang="id-ID" sz="9600" dirty="0" smtClean="0"/>
          </a:p>
          <a:p>
            <a:endParaRPr lang="id-ID" sz="9600" dirty="0" smtClean="0"/>
          </a:p>
          <a:p>
            <a:endParaRPr lang="id-ID" sz="9600" dirty="0" smtClean="0"/>
          </a:p>
          <a:p>
            <a:endParaRPr lang="id-ID" sz="9600" dirty="0" smtClean="0"/>
          </a:p>
          <a:p>
            <a:endParaRPr lang="id-ID" sz="2800" dirty="0" smtClean="0"/>
          </a:p>
          <a:p>
            <a:pPr>
              <a:buNone/>
            </a:pPr>
            <a:endParaRPr lang="id-ID" sz="2800" dirty="0" smtClean="0"/>
          </a:p>
          <a:p>
            <a:pPr>
              <a:buNone/>
            </a:pPr>
            <a:endParaRPr lang="id-ID" sz="2800" dirty="0" smtClean="0"/>
          </a:p>
          <a:p>
            <a:pPr>
              <a:buNone/>
            </a:pPr>
            <a:endParaRPr lang="id-ID" sz="2800" dirty="0" smtClean="0"/>
          </a:p>
          <a:p>
            <a:pPr>
              <a:buNone/>
            </a:pPr>
            <a:endParaRPr lang="id-ID" sz="2800" dirty="0" smtClean="0"/>
          </a:p>
          <a:p>
            <a:pPr>
              <a:buNone/>
            </a:pPr>
            <a:endParaRPr lang="id-ID" sz="2800" dirty="0" smtClean="0"/>
          </a:p>
          <a:p>
            <a:pPr>
              <a:buNone/>
            </a:pPr>
            <a:endParaRPr lang="id-ID" sz="2800" dirty="0" smtClean="0"/>
          </a:p>
          <a:p>
            <a:pPr>
              <a:buNone/>
            </a:pPr>
            <a:endParaRPr lang="id-ID" sz="2800" dirty="0" smtClean="0"/>
          </a:p>
          <a:p>
            <a:pPr>
              <a:buNone/>
            </a:pPr>
            <a:endParaRPr lang="id-ID" sz="2800" dirty="0" smtClean="0"/>
          </a:p>
          <a:p>
            <a:pPr>
              <a:buNone/>
            </a:pPr>
            <a:endParaRPr lang="id-ID" sz="2800" dirty="0" smtClean="0"/>
          </a:p>
          <a:p>
            <a:pPr>
              <a:buNone/>
            </a:pPr>
            <a:endParaRPr lang="id-ID" sz="2800" dirty="0" smtClean="0"/>
          </a:p>
          <a:p>
            <a:pPr>
              <a:buNone/>
            </a:pPr>
            <a:endParaRPr lang="id-ID" sz="2800" dirty="0" smtClean="0"/>
          </a:p>
          <a:p>
            <a:pPr>
              <a:buNone/>
            </a:pPr>
            <a:endParaRPr lang="id-ID" sz="8000" dirty="0" smtClean="0"/>
          </a:p>
          <a:p>
            <a:pPr>
              <a:buNone/>
            </a:pPr>
            <a:r>
              <a:rPr lang="id-ID" sz="8000" b="1" dirty="0" smtClean="0"/>
              <a:t>			Gambar 3.9. Mengatur Lebar Kolom</a:t>
            </a:r>
          </a:p>
          <a:p>
            <a:pPr>
              <a:buNone/>
            </a:pPr>
            <a:endParaRPr lang="id-ID" sz="11200" dirty="0" smtClean="0"/>
          </a:p>
          <a:p>
            <a:pPr>
              <a:buNone/>
            </a:pPr>
            <a:endParaRPr lang="id-ID" sz="2800" dirty="0" smtClean="0"/>
          </a:p>
          <a:p>
            <a:pPr>
              <a:buNone/>
            </a:pPr>
            <a:endParaRPr lang="id-ID" sz="2800" dirty="0" smtClean="0"/>
          </a:p>
          <a:p>
            <a:pPr>
              <a:buNone/>
            </a:pPr>
            <a:endParaRPr lang="id-ID" sz="2800" dirty="0" smtClean="0"/>
          </a:p>
          <a:p>
            <a:pPr>
              <a:buNone/>
            </a:pPr>
            <a:endParaRPr lang="id-ID" sz="2800"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endParaRPr lang="id-ID" sz="2800" b="1" dirty="0" smtClean="0"/>
          </a:p>
          <a:p>
            <a:pPr algn="ctr">
              <a:buNone/>
            </a:pPr>
            <a:r>
              <a:rPr lang="id-ID" sz="6000" b="1" dirty="0" smtClean="0"/>
              <a:t>Gambar 3.9. Mengatur Lebar Kolom</a:t>
            </a:r>
            <a:endParaRPr lang="id-ID" sz="6000" dirty="0" smtClean="0"/>
          </a:p>
          <a:p>
            <a:pPr marL="514350" indent="-514350">
              <a:buNone/>
            </a:pPr>
            <a:endParaRPr lang="id-ID" sz="2800" dirty="0"/>
          </a:p>
        </p:txBody>
      </p:sp>
      <p:pic>
        <p:nvPicPr>
          <p:cNvPr id="5" name="Picture 2"/>
          <p:cNvPicPr>
            <a:picLocks noChangeAspect="1" noChangeArrowheads="1"/>
          </p:cNvPicPr>
          <p:nvPr/>
        </p:nvPicPr>
        <p:blipFill>
          <a:blip r:embed="rId4"/>
          <a:srcRect/>
          <a:stretch>
            <a:fillRect/>
          </a:stretch>
        </p:blipFill>
        <p:spPr bwMode="auto">
          <a:xfrm>
            <a:off x="3143240" y="3500438"/>
            <a:ext cx="2571768" cy="2000264"/>
          </a:xfrm>
          <a:prstGeom prst="rect">
            <a:avLst/>
          </a:prstGeom>
          <a:noFill/>
          <a:ln w="9525">
            <a:noFill/>
            <a:miter lim="800000"/>
            <a:headEnd/>
            <a:tailEnd/>
          </a:ln>
          <a:effectLst/>
        </p:spPr>
      </p:pic>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plus(in)">
                                      <p:cBhvr>
                                        <p:cTn id="10" dur="2000"/>
                                        <p:tgtEl>
                                          <p:spTgt spid="3">
                                            <p:txEl>
                                              <p:pRg st="0" end="0"/>
                                            </p:txEl>
                                          </p:spTgt>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plus(in)">
                                      <p:cBhvr>
                                        <p:cTn id="13" dur="2000"/>
                                        <p:tgtEl>
                                          <p:spTgt spid="3">
                                            <p:txEl>
                                              <p:pRg st="1" end="1"/>
                                            </p:txEl>
                                          </p:spTgt>
                                        </p:tgtEl>
                                      </p:cBhvr>
                                    </p:animEffect>
                                  </p:childTnLst>
                                </p:cTn>
                              </p:par>
                              <p:par>
                                <p:cTn id="14" presetID="13" presetClass="entr" presetSubtype="16"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plus(in)">
                                      <p:cBhvr>
                                        <p:cTn id="16" dur="2000"/>
                                        <p:tgtEl>
                                          <p:spTgt spid="3">
                                            <p:txEl>
                                              <p:pRg st="2" end="2"/>
                                            </p:txEl>
                                          </p:spTgt>
                                        </p:tgtEl>
                                      </p:cBhvr>
                                    </p:animEffect>
                                  </p:childTnLst>
                                </p:cTn>
                              </p:par>
                              <p:par>
                                <p:cTn id="17" presetID="13" presetClass="entr" presetSubtype="16" fill="hold" grpId="0" nodeType="withEffect">
                                  <p:stCondLst>
                                    <p:cond delay="0"/>
                                  </p:stCondLst>
                                  <p:childTnLst>
                                    <p:set>
                                      <p:cBhvr>
                                        <p:cTn id="18" dur="1" fill="hold">
                                          <p:stCondLst>
                                            <p:cond delay="0"/>
                                          </p:stCondLst>
                                        </p:cTn>
                                        <p:tgtEl>
                                          <p:spTgt spid="3">
                                            <p:txEl>
                                              <p:pRg st="19" end="19"/>
                                            </p:txEl>
                                          </p:spTgt>
                                        </p:tgtEl>
                                        <p:attrNameLst>
                                          <p:attrName>style.visibility</p:attrName>
                                        </p:attrNameLst>
                                      </p:cBhvr>
                                      <p:to>
                                        <p:strVal val="visible"/>
                                      </p:to>
                                    </p:set>
                                    <p:animEffect transition="in" filter="plus(in)">
                                      <p:cBhvr>
                                        <p:cTn id="19" dur="2000"/>
                                        <p:tgtEl>
                                          <p:spTgt spid="3">
                                            <p:txEl>
                                              <p:pRg st="19" end="19"/>
                                            </p:txEl>
                                          </p:spTgt>
                                        </p:tgtEl>
                                      </p:cBhvr>
                                    </p:animEffect>
                                  </p:childTnLst>
                                </p:cTn>
                              </p:par>
                              <p:par>
                                <p:cTn id="20" presetID="13" presetClass="entr" presetSubtype="16" fill="hold" grpId="0" nodeType="withEffect">
                                  <p:stCondLst>
                                    <p:cond delay="0"/>
                                  </p:stCondLst>
                                  <p:childTnLst>
                                    <p:set>
                                      <p:cBhvr>
                                        <p:cTn id="21" dur="1" fill="hold">
                                          <p:stCondLst>
                                            <p:cond delay="0"/>
                                          </p:stCondLst>
                                        </p:cTn>
                                        <p:tgtEl>
                                          <p:spTgt spid="3">
                                            <p:txEl>
                                              <p:pRg st="51" end="51"/>
                                            </p:txEl>
                                          </p:spTgt>
                                        </p:tgtEl>
                                        <p:attrNameLst>
                                          <p:attrName>style.visibility</p:attrName>
                                        </p:attrNameLst>
                                      </p:cBhvr>
                                      <p:to>
                                        <p:strVal val="visible"/>
                                      </p:to>
                                    </p:set>
                                    <p:animEffect transition="in" filter="plus(in)">
                                      <p:cBhvr>
                                        <p:cTn id="22" dur="2000"/>
                                        <p:tgtEl>
                                          <p:spTgt spid="3">
                                            <p:txEl>
                                              <p:pRg st="51" end="51"/>
                                            </p:txEl>
                                          </p:spTgt>
                                        </p:tgtEl>
                                      </p:cBhvr>
                                    </p:animEffect>
                                  </p:childTnLst>
                                </p:cTn>
                              </p:par>
                              <p:par>
                                <p:cTn id="23" presetID="9" presetClass="path" presetSubtype="0" accel="50000" decel="50000" fill="hold"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24"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F:\BACKGROUND PPT\p1.jpg"/>
          <p:cNvPicPr>
            <a:picLocks noChangeAspect="1" noChangeArrowheads="1"/>
          </p:cNvPicPr>
          <p:nvPr/>
        </p:nvPicPr>
        <p:blipFill>
          <a:blip r:embed="rId3"/>
          <a:srcRect/>
          <a:stretch>
            <a:fillRect/>
          </a:stretch>
        </p:blipFill>
        <p:spPr bwMode="auto">
          <a:xfrm>
            <a:off x="1" y="-285776"/>
            <a:ext cx="9143999" cy="6858000"/>
          </a:xfrm>
          <a:prstGeom prst="rect">
            <a:avLst/>
          </a:prstGeom>
          <a:noFill/>
        </p:spPr>
      </p:pic>
      <p:sp>
        <p:nvSpPr>
          <p:cNvPr id="6" name="Content Placeholder 5"/>
          <p:cNvSpPr>
            <a:spLocks noGrp="1"/>
          </p:cNvSpPr>
          <p:nvPr>
            <p:ph idx="1"/>
          </p:nvPr>
        </p:nvSpPr>
        <p:spPr>
          <a:xfrm>
            <a:off x="285720" y="1857364"/>
            <a:ext cx="8229600" cy="4525963"/>
          </a:xfrm>
        </p:spPr>
        <p:style>
          <a:lnRef idx="1">
            <a:schemeClr val="accent2"/>
          </a:lnRef>
          <a:fillRef idx="2">
            <a:schemeClr val="accent2"/>
          </a:fillRef>
          <a:effectRef idx="1">
            <a:schemeClr val="accent2"/>
          </a:effectRef>
          <a:fontRef idx="minor">
            <a:schemeClr val="dk1"/>
          </a:fontRef>
        </p:style>
        <p:txBody>
          <a:bodyPr/>
          <a:lstStyle/>
          <a:p>
            <a:pPr algn="ctr">
              <a:buNone/>
            </a:pPr>
            <a:r>
              <a:rPr lang="id-ID" sz="4400" b="1" dirty="0" smtClean="0">
                <a:solidFill>
                  <a:schemeClr val="accent2">
                    <a:lumMod val="75000"/>
                  </a:schemeClr>
                </a:solidFill>
                <a:latin typeface="Pristina" pitchFamily="66" charset="0"/>
              </a:rPr>
              <a:t>MS. EXCEL</a:t>
            </a:r>
            <a:endParaRPr lang="id-ID" sz="4400" b="1" dirty="0" smtClean="0">
              <a:solidFill>
                <a:schemeClr val="accent2">
                  <a:lumMod val="75000"/>
                </a:schemeClr>
              </a:solidFill>
              <a:latin typeface="Pristina" pitchFamily="66" charset="0"/>
            </a:endParaRPr>
          </a:p>
          <a:p>
            <a:pPr algn="ctr">
              <a:buNone/>
            </a:pPr>
            <a:endParaRPr lang="id-ID" dirty="0" smtClean="0">
              <a:solidFill>
                <a:schemeClr val="accent6">
                  <a:lumMod val="75000"/>
                </a:schemeClr>
              </a:solidFill>
              <a:latin typeface="Lucida Calligraphy" pitchFamily="66" charset="0"/>
            </a:endParaRPr>
          </a:p>
          <a:p>
            <a:pPr algn="ctr">
              <a:buNone/>
            </a:pPr>
            <a:r>
              <a:rPr lang="id-ID" dirty="0" smtClean="0">
                <a:solidFill>
                  <a:schemeClr val="accent6">
                    <a:lumMod val="75000"/>
                  </a:schemeClr>
                </a:solidFill>
                <a:latin typeface="Lucida Calligraphy" pitchFamily="66" charset="0"/>
              </a:rPr>
              <a:t>OLEH :</a:t>
            </a:r>
            <a:endParaRPr lang="id-ID" dirty="0" smtClean="0">
              <a:solidFill>
                <a:schemeClr val="accent6">
                  <a:lumMod val="75000"/>
                </a:schemeClr>
              </a:solidFill>
              <a:latin typeface="Lucida Calligraphy" pitchFamily="66" charset="0"/>
            </a:endParaRPr>
          </a:p>
          <a:p>
            <a:pPr algn="ctr">
              <a:buNone/>
            </a:pPr>
            <a:r>
              <a:rPr lang="id-ID" dirty="0" smtClean="0">
                <a:solidFill>
                  <a:schemeClr val="accent6">
                    <a:lumMod val="75000"/>
                  </a:schemeClr>
                </a:solidFill>
                <a:latin typeface="Lucida Calligraphy" pitchFamily="66" charset="0"/>
              </a:rPr>
              <a:t>HENI ASTUTI</a:t>
            </a:r>
          </a:p>
          <a:p>
            <a:pPr algn="ctr">
              <a:buNone/>
            </a:pPr>
            <a:r>
              <a:rPr lang="id-ID" dirty="0" smtClean="0">
                <a:solidFill>
                  <a:schemeClr val="accent6">
                    <a:lumMod val="75000"/>
                  </a:schemeClr>
                </a:solidFill>
                <a:latin typeface="Lucida Calligraphy" pitchFamily="66" charset="0"/>
              </a:rPr>
              <a:t>0901125083</a:t>
            </a:r>
          </a:p>
          <a:p>
            <a:pPr algn="ctr">
              <a:buNone/>
            </a:pPr>
            <a:r>
              <a:rPr lang="id-ID" dirty="0" smtClean="0">
                <a:solidFill>
                  <a:schemeClr val="accent6">
                    <a:lumMod val="75000"/>
                  </a:schemeClr>
                </a:solidFill>
                <a:latin typeface="Lucida Calligraphy" pitchFamily="66" charset="0"/>
              </a:rPr>
              <a:t>PEND. MATEMATIKA 3G</a:t>
            </a:r>
          </a:p>
          <a:p>
            <a:endParaRPr lang="id-ID" dirty="0">
              <a:solidFill>
                <a:schemeClr val="accent6">
                  <a:lumMod val="75000"/>
                </a:schemeClr>
              </a:solidFill>
            </a:endParaRPr>
          </a:p>
        </p:txBody>
      </p:sp>
      <p:sp>
        <p:nvSpPr>
          <p:cNvPr id="8" name="Title 3"/>
          <p:cNvSpPr>
            <a:spLocks noGrp="1"/>
          </p:cNvSpPr>
          <p:nvPr>
            <p:ph type="title"/>
          </p:nvPr>
        </p:nvSpPr>
        <p:spPr>
          <a:xfrm>
            <a:off x="357158" y="0"/>
            <a:ext cx="8258204" cy="1714512"/>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id-ID" sz="3200" b="1" dirty="0" smtClean="0">
                <a:ln w="1905"/>
                <a:solidFill>
                  <a:schemeClr val="accent4"/>
                </a:solidFill>
                <a:effectLst>
                  <a:innerShdw blurRad="69850" dist="43180" dir="5400000">
                    <a:srgbClr val="000000">
                      <a:alpha val="65000"/>
                    </a:srgbClr>
                  </a:innerShdw>
                </a:effectLst>
                <a:latin typeface="Lucida Calligraphy" pitchFamily="66" charset="0"/>
              </a:rPr>
              <a:t>PROJECT  PRESENTATION UAS </a:t>
            </a:r>
            <a:br>
              <a:rPr lang="id-ID" sz="3200" b="1" dirty="0" smtClean="0">
                <a:ln w="1905"/>
                <a:solidFill>
                  <a:schemeClr val="accent4"/>
                </a:solidFill>
                <a:effectLst>
                  <a:innerShdw blurRad="69850" dist="43180" dir="5400000">
                    <a:srgbClr val="000000">
                      <a:alpha val="65000"/>
                    </a:srgbClr>
                  </a:innerShdw>
                </a:effectLst>
                <a:latin typeface="Lucida Calligraphy" pitchFamily="66" charset="0"/>
              </a:rPr>
            </a:br>
            <a:r>
              <a:rPr lang="id-ID" sz="3200" b="1" dirty="0" smtClean="0">
                <a:ln w="1905"/>
                <a:solidFill>
                  <a:schemeClr val="accent4"/>
                </a:solidFill>
                <a:effectLst>
                  <a:innerShdw blurRad="69850" dist="43180" dir="5400000">
                    <a:srgbClr val="000000">
                      <a:alpha val="65000"/>
                    </a:srgbClr>
                  </a:innerShdw>
                </a:effectLst>
                <a:latin typeface="Lucida Calligraphy" pitchFamily="66" charset="0"/>
              </a:rPr>
              <a:t>PENGANTAR KOMPUTER</a:t>
            </a:r>
            <a:endParaRPr lang="id-ID" sz="3200" b="1" dirty="0">
              <a:ln w="1905"/>
              <a:solidFill>
                <a:schemeClr val="accent4"/>
              </a:solidFill>
              <a:effectLst>
                <a:innerShdw blurRad="69850" dist="43180" dir="5400000">
                  <a:srgbClr val="000000">
                    <a:alpha val="65000"/>
                  </a:srgbClr>
                </a:innerShdw>
              </a:effectLst>
              <a:latin typeface="Lucida Calligraphy" pitchFamily="66" charset="0"/>
            </a:endParaRPr>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xit" presetSubtype="16" fill="hold" grpId="0" nodeType="withEffect">
                                  <p:stCondLst>
                                    <p:cond delay="0"/>
                                  </p:stCondLst>
                                  <p:childTnLst>
                                    <p:animEffect transition="out" filter="diamond(in)">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 presetClass="path" presetSubtype="0" accel="50000" decel="50000" fill="hold" grpId="0" nodeType="clickEffect">
                                  <p:stCondLst>
                                    <p:cond delay="0"/>
                                  </p:stCondLst>
                                  <p:childTnLst>
                                    <p:animMotion origin="layout" path="M 0 0  L 0 -0.19582  L 0.25 0  L 0 0  Z" pathEditMode="relative" ptsTypes="">
                                      <p:cBhvr>
                                        <p:cTn id="11" dur="2000" fill="hold"/>
                                        <p:tgtEl>
                                          <p:spTgt spid="6">
                                            <p:bg/>
                                          </p:spTgt>
                                        </p:tgtEl>
                                        <p:attrNameLst>
                                          <p:attrName>ppt_x</p:attrName>
                                          <p:attrName>ppt_y</p:attrName>
                                        </p:attrNameLst>
                                      </p:cBhvr>
                                    </p:animMotion>
                                  </p:childTnLst>
                                </p:cTn>
                              </p:par>
                            </p:childTnLst>
                          </p:cTn>
                        </p:par>
                      </p:childTnLst>
                    </p:cTn>
                  </p:par>
                  <p:par>
                    <p:cTn id="12" fill="hold">
                      <p:stCondLst>
                        <p:cond delay="indefinite"/>
                      </p:stCondLst>
                      <p:childTnLst>
                        <p:par>
                          <p:cTn id="13" fill="hold">
                            <p:stCondLst>
                              <p:cond delay="0"/>
                            </p:stCondLst>
                            <p:childTnLst>
                              <p:par>
                                <p:cTn id="14" presetID="2" presetClass="path" presetSubtype="0" accel="50000" decel="50000" fill="hold" grpId="0" nodeType="clickEffect">
                                  <p:stCondLst>
                                    <p:cond delay="0"/>
                                  </p:stCondLst>
                                  <p:childTnLst>
                                    <p:animMotion origin="layout" path="M 0 0  L 0 -0.19582  L 0.25 0  L 0 0  Z" pathEditMode="relative" ptsTypes="">
                                      <p:cBhvr>
                                        <p:cTn id="15" dur="2000" fill="hold"/>
                                        <p:tgtEl>
                                          <p:spTgt spid="6">
                                            <p:txEl>
                                              <p:pRg st="0" end="0"/>
                                            </p:txEl>
                                          </p:spTgt>
                                        </p:tgtEl>
                                        <p:attrNameLst>
                                          <p:attrName>ppt_x</p:attrName>
                                          <p:attrName>ppt_y</p:attrName>
                                        </p:attrNameLst>
                                      </p:cBhvr>
                                    </p:animMotion>
                                  </p:childTnLst>
                                </p:cTn>
                              </p:par>
                            </p:childTnLst>
                          </p:cTn>
                        </p:par>
                      </p:childTnLst>
                    </p:cTn>
                  </p:par>
                  <p:par>
                    <p:cTn id="16" fill="hold">
                      <p:stCondLst>
                        <p:cond delay="indefinite"/>
                      </p:stCondLst>
                      <p:childTnLst>
                        <p:par>
                          <p:cTn id="17" fill="hold">
                            <p:stCondLst>
                              <p:cond delay="0"/>
                            </p:stCondLst>
                            <p:childTnLst>
                              <p:par>
                                <p:cTn id="18" presetID="2" presetClass="path" presetSubtype="0" accel="50000" decel="50000" fill="hold" grpId="0" nodeType="clickEffect">
                                  <p:stCondLst>
                                    <p:cond delay="0"/>
                                  </p:stCondLst>
                                  <p:childTnLst>
                                    <p:animMotion origin="layout" path="M 0 0  L 0 -0.19582  L 0.25 0  L 0 0  Z" pathEditMode="relative" ptsTypes="">
                                      <p:cBhvr>
                                        <p:cTn id="19" dur="2000" fill="hold"/>
                                        <p:tgtEl>
                                          <p:spTgt spid="6">
                                            <p:txEl>
                                              <p:pRg st="2" end="2"/>
                                            </p:txEl>
                                          </p:spTgt>
                                        </p:tgtEl>
                                        <p:attrNameLst>
                                          <p:attrName>ppt_x</p:attrName>
                                          <p:attrName>ppt_y</p:attrName>
                                        </p:attrNameLst>
                                      </p:cBhvr>
                                    </p:animMotion>
                                  </p:childTnLst>
                                </p:cTn>
                              </p:par>
                            </p:childTnLst>
                          </p:cTn>
                        </p:par>
                      </p:childTnLst>
                    </p:cTn>
                  </p:par>
                  <p:par>
                    <p:cTn id="20" fill="hold">
                      <p:stCondLst>
                        <p:cond delay="indefinite"/>
                      </p:stCondLst>
                      <p:childTnLst>
                        <p:par>
                          <p:cTn id="21" fill="hold">
                            <p:stCondLst>
                              <p:cond delay="0"/>
                            </p:stCondLst>
                            <p:childTnLst>
                              <p:par>
                                <p:cTn id="22" presetID="2" presetClass="path" presetSubtype="0" accel="50000" decel="50000" fill="hold" grpId="0" nodeType="clickEffect">
                                  <p:stCondLst>
                                    <p:cond delay="0"/>
                                  </p:stCondLst>
                                  <p:childTnLst>
                                    <p:animMotion origin="layout" path="M 0 0  L 0 -0.19582  L 0.25 0  L 0 0  Z" pathEditMode="relative" ptsTypes="">
                                      <p:cBhvr>
                                        <p:cTn id="23" dur="2000" fill="hold"/>
                                        <p:tgtEl>
                                          <p:spTgt spid="6">
                                            <p:txEl>
                                              <p:pRg st="3" end="3"/>
                                            </p:txEl>
                                          </p:spTgt>
                                        </p:tgtEl>
                                        <p:attrNameLst>
                                          <p:attrName>ppt_x</p:attrName>
                                          <p:attrName>ppt_y</p:attrName>
                                        </p:attrNameLst>
                                      </p:cBhvr>
                                    </p:animMotion>
                                  </p:childTnLst>
                                </p:cTn>
                              </p:par>
                            </p:childTnLst>
                          </p:cTn>
                        </p:par>
                      </p:childTnLst>
                    </p:cTn>
                  </p:par>
                  <p:par>
                    <p:cTn id="24" fill="hold">
                      <p:stCondLst>
                        <p:cond delay="indefinite"/>
                      </p:stCondLst>
                      <p:childTnLst>
                        <p:par>
                          <p:cTn id="25" fill="hold">
                            <p:stCondLst>
                              <p:cond delay="0"/>
                            </p:stCondLst>
                            <p:childTnLst>
                              <p:par>
                                <p:cTn id="26" presetID="2" presetClass="path" presetSubtype="0" accel="50000" decel="50000" fill="hold" grpId="0" nodeType="clickEffect">
                                  <p:stCondLst>
                                    <p:cond delay="0"/>
                                  </p:stCondLst>
                                  <p:childTnLst>
                                    <p:animMotion origin="layout" path="M 0 0  L 0 -0.19582  L 0.25 0  L 0 0  Z" pathEditMode="relative" ptsTypes="">
                                      <p:cBhvr>
                                        <p:cTn id="27" dur="2000" fill="hold"/>
                                        <p:tgtEl>
                                          <p:spTgt spid="6">
                                            <p:txEl>
                                              <p:pRg st="4" end="4"/>
                                            </p:txEl>
                                          </p:spTgt>
                                        </p:tgtEl>
                                        <p:attrNameLst>
                                          <p:attrName>ppt_x</p:attrName>
                                          <p:attrName>ppt_y</p:attrName>
                                        </p:attrNameLst>
                                      </p:cBhvr>
                                    </p:animMotion>
                                  </p:childTnLst>
                                </p:cTn>
                              </p:par>
                            </p:childTnLst>
                          </p:cTn>
                        </p:par>
                      </p:childTnLst>
                    </p:cTn>
                  </p:par>
                  <p:par>
                    <p:cTn id="28" fill="hold">
                      <p:stCondLst>
                        <p:cond delay="indefinite"/>
                      </p:stCondLst>
                      <p:childTnLst>
                        <p:par>
                          <p:cTn id="29" fill="hold">
                            <p:stCondLst>
                              <p:cond delay="0"/>
                            </p:stCondLst>
                            <p:childTnLst>
                              <p:par>
                                <p:cTn id="30" presetID="2" presetClass="path" presetSubtype="0" accel="50000" decel="50000" fill="hold" grpId="0" nodeType="clickEffect">
                                  <p:stCondLst>
                                    <p:cond delay="0"/>
                                  </p:stCondLst>
                                  <p:childTnLst>
                                    <p:animMotion origin="layout" path="M 0 0  L 0 -0.19582  L 0.25 0  L 0 0  Z" pathEditMode="relative" ptsTypes="">
                                      <p:cBhvr>
                                        <p:cTn id="31" dur="2000" fill="hold"/>
                                        <p:tgtEl>
                                          <p:spTgt spid="6">
                                            <p:txEl>
                                              <p:pRg st="5" end="5"/>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heni\Documents\BACKGROUND PPT\p21.jpg"/>
          <p:cNvPicPr>
            <a:picLocks noChangeAspect="1" noChangeArrowheads="1"/>
          </p:cNvPicPr>
          <p:nvPr/>
        </p:nvPicPr>
        <p:blipFill>
          <a:blip r:embed="rId3"/>
          <a:srcRect/>
          <a:stretch>
            <a:fillRect/>
          </a:stretch>
        </p:blipFill>
        <p:spPr bwMode="auto">
          <a:xfrm>
            <a:off x="1" y="0"/>
            <a:ext cx="9143999" cy="6858000"/>
          </a:xfrm>
          <a:prstGeom prst="rect">
            <a:avLst/>
          </a:prstGeom>
          <a:noFill/>
        </p:spPr>
      </p:pic>
      <p:sp>
        <p:nvSpPr>
          <p:cNvPr id="2" name="Title 1"/>
          <p:cNvSpPr>
            <a:spLocks noGrp="1"/>
          </p:cNvSpPr>
          <p:nvPr>
            <p:ph type="title"/>
          </p:nvPr>
        </p:nvSpPr>
        <p:spPr>
          <a:xfrm>
            <a:off x="-1571668" y="0"/>
            <a:ext cx="8229600" cy="1143000"/>
          </a:xfrm>
        </p:spPr>
        <p:txBody>
          <a:bodyPr>
            <a:normAutofit/>
          </a:bodyPr>
          <a:lstStyle/>
          <a:p>
            <a:r>
              <a:rPr lang="id-ID" sz="3200" dirty="0" smtClean="0"/>
              <a:t>11. </a:t>
            </a:r>
            <a:r>
              <a:rPr lang="id-ID" sz="3200" b="1" dirty="0" smtClean="0"/>
              <a:t>Mengatur Tinggi Baris</a:t>
            </a:r>
            <a:endParaRPr lang="id-ID" sz="3200" dirty="0"/>
          </a:p>
        </p:txBody>
      </p:sp>
      <p:sp>
        <p:nvSpPr>
          <p:cNvPr id="3" name="Content Placeholder 2"/>
          <p:cNvSpPr>
            <a:spLocks noGrp="1"/>
          </p:cNvSpPr>
          <p:nvPr>
            <p:ph idx="1"/>
          </p:nvPr>
        </p:nvSpPr>
        <p:spPr>
          <a:xfrm>
            <a:off x="457200" y="1000108"/>
            <a:ext cx="8229600" cy="5357850"/>
          </a:xfrm>
        </p:spPr>
        <p:txBody>
          <a:bodyPr>
            <a:normAutofit fontScale="92500" lnSpcReduction="20000"/>
          </a:bodyPr>
          <a:lstStyle/>
          <a:p>
            <a:pPr algn="just">
              <a:lnSpc>
                <a:spcPct val="150000"/>
              </a:lnSpc>
              <a:buNone/>
            </a:pPr>
            <a:r>
              <a:rPr lang="id-ID" dirty="0" smtClean="0"/>
              <a:t>1.Letakkan penunjuk sel pada baris yang akan diubah tingginya. Jika lebih dari satu baris, maka sorotlah terlebih dahulu seluruh baris yang akan diubah.</a:t>
            </a:r>
          </a:p>
          <a:p>
            <a:pPr algn="just">
              <a:lnSpc>
                <a:spcPct val="150000"/>
              </a:lnSpc>
              <a:buNone/>
            </a:pPr>
            <a:r>
              <a:rPr lang="id-ID" dirty="0" smtClean="0"/>
              <a:t>2.Pilih dan klik menu Format, Row, Height, sehingga muncul kotak dialog seperti berikut;</a:t>
            </a:r>
          </a:p>
          <a:p>
            <a:pPr algn="just">
              <a:lnSpc>
                <a:spcPct val="110000"/>
              </a:lnSpc>
              <a:buNone/>
            </a:pPr>
            <a:r>
              <a:rPr lang="id-ID" dirty="0" smtClean="0"/>
              <a:t>3. Pada kotak Row Height, isilah sesuai dengan nilai tinggi baris yang diinginkan.</a:t>
            </a:r>
          </a:p>
          <a:p>
            <a:pPr algn="just">
              <a:lnSpc>
                <a:spcPct val="110000"/>
              </a:lnSpc>
              <a:buNone/>
            </a:pPr>
            <a:r>
              <a:rPr lang="id-ID" dirty="0" smtClean="0"/>
              <a:t>4. Klik OK sebagai tanda persetujuan.</a:t>
            </a:r>
          </a:p>
          <a:p>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7" presetClass="path" presetSubtype="0" accel="50000" decel="50000" fill="hold" grpId="0" nodeType="withEffect">
                                  <p:stCondLst>
                                    <p:cond delay="0"/>
                                  </p:stCondLst>
                                  <p:childTnLst>
                                    <p:animMotion origin="layout" path="M 0 0  L 0.25 0  L 0.25 0.33302  L 0 0.33302  L 0 0  Z" pathEditMode="relative" ptsTypes="">
                                      <p:cBhvr>
                                        <p:cTn id="9" dur="2000" fill="hold"/>
                                        <p:tgtEl>
                                          <p:spTgt spid="3">
                                            <p:txEl>
                                              <p:pRg st="0" end="0"/>
                                            </p:txEl>
                                          </p:spTgt>
                                        </p:tgtEl>
                                        <p:attrNameLst>
                                          <p:attrName>ppt_x</p:attrName>
                                          <p:attrName>ppt_y</p:attrName>
                                        </p:attrNameLst>
                                      </p:cBhvr>
                                    </p:animMotion>
                                  </p:childTnLst>
                                </p:cTn>
                              </p:par>
                              <p:par>
                                <p:cTn id="10" presetID="7" presetClass="path" presetSubtype="0" accel="50000" decel="50000" fill="hold" grpId="0" nodeType="withEffect">
                                  <p:stCondLst>
                                    <p:cond delay="0"/>
                                  </p:stCondLst>
                                  <p:childTnLst>
                                    <p:animMotion origin="layout" path="M 0 0  L 0.25 0  L 0.25 0.33302  L 0 0.33302  L 0 0  Z" pathEditMode="relative" ptsTypes="">
                                      <p:cBhvr>
                                        <p:cTn id="11" dur="2000" fill="hold"/>
                                        <p:tgtEl>
                                          <p:spTgt spid="3">
                                            <p:txEl>
                                              <p:pRg st="1" end="1"/>
                                            </p:txEl>
                                          </p:spTgt>
                                        </p:tgtEl>
                                        <p:attrNameLst>
                                          <p:attrName>ppt_x</p:attrName>
                                          <p:attrName>ppt_y</p:attrName>
                                        </p:attrNameLst>
                                      </p:cBhvr>
                                    </p:animMotion>
                                  </p:childTnLst>
                                </p:cTn>
                              </p:par>
                              <p:par>
                                <p:cTn id="12" presetID="7" presetClass="path" presetSubtype="0" accel="50000" decel="50000" fill="hold" grpId="0" nodeType="withEffect">
                                  <p:stCondLst>
                                    <p:cond delay="0"/>
                                  </p:stCondLst>
                                  <p:childTnLst>
                                    <p:animMotion origin="layout" path="M 0 0  L 0.25 0  L 0.25 0.33302  L 0 0.33302  L 0 0  Z" pathEditMode="relative" ptsTypes="">
                                      <p:cBhvr>
                                        <p:cTn id="13" dur="2000" fill="hold"/>
                                        <p:tgtEl>
                                          <p:spTgt spid="3">
                                            <p:txEl>
                                              <p:pRg st="2" end="2"/>
                                            </p:txEl>
                                          </p:spTgt>
                                        </p:tgtEl>
                                        <p:attrNameLst>
                                          <p:attrName>ppt_x</p:attrName>
                                          <p:attrName>ppt_y</p:attrName>
                                        </p:attrNameLst>
                                      </p:cBhvr>
                                    </p:animMotion>
                                  </p:childTnLst>
                                </p:cTn>
                              </p:par>
                              <p:par>
                                <p:cTn id="14" presetID="7" presetClass="path" presetSubtype="0" accel="50000" decel="50000" fill="hold" grpId="0" nodeType="withEffect">
                                  <p:stCondLst>
                                    <p:cond delay="0"/>
                                  </p:stCondLst>
                                  <p:childTnLst>
                                    <p:animMotion origin="layout" path="M 0 0  L 0.25 0  L 0.25 0.33302  L 0 0.33302  L 0 0  Z" pathEditMode="relative" ptsTypes="">
                                      <p:cBhvr>
                                        <p:cTn id="15" dur="2000" fill="hold"/>
                                        <p:tgtEl>
                                          <p:spTgt spid="3">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heni\Documents\BACKGROUND PPT\p35.jpg"/>
          <p:cNvPicPr>
            <a:picLocks noChangeAspect="1" noChangeArrowheads="1"/>
          </p:cNvPicPr>
          <p:nvPr/>
        </p:nvPicPr>
        <p:blipFill>
          <a:blip r:embed="rId3"/>
          <a:srcRect/>
          <a:stretch>
            <a:fillRect/>
          </a:stretch>
        </p:blipFill>
        <p:spPr bwMode="auto">
          <a:xfrm>
            <a:off x="0" y="0"/>
            <a:ext cx="9144000" cy="6858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itle 1"/>
          <p:cNvSpPr>
            <a:spLocks noGrp="1"/>
          </p:cNvSpPr>
          <p:nvPr>
            <p:ph type="title"/>
          </p:nvPr>
        </p:nvSpPr>
        <p:spPr>
          <a:xfrm>
            <a:off x="0" y="0"/>
            <a:ext cx="8229600" cy="1143000"/>
          </a:xfrm>
        </p:spPr>
        <p:txBody>
          <a:bodyPr>
            <a:normAutofit/>
          </a:bodyPr>
          <a:lstStyle/>
          <a:p>
            <a:r>
              <a:rPr lang="id-ID" sz="4000" dirty="0" smtClean="0"/>
              <a:t>12. </a:t>
            </a:r>
            <a:r>
              <a:rPr lang="id-ID" sz="4000" b="1" dirty="0" smtClean="0"/>
              <a:t>Membuka Lembar Kerja Baru</a:t>
            </a:r>
            <a:endParaRPr lang="id-ID" sz="4000" dirty="0"/>
          </a:p>
        </p:txBody>
      </p:sp>
      <p:sp>
        <p:nvSpPr>
          <p:cNvPr id="3" name="Content Placeholder 2"/>
          <p:cNvSpPr>
            <a:spLocks noGrp="1"/>
          </p:cNvSpPr>
          <p:nvPr>
            <p:ph idx="1"/>
          </p:nvPr>
        </p:nvSpPr>
        <p:spPr>
          <a:xfrm>
            <a:off x="457200" y="1214422"/>
            <a:ext cx="8229600" cy="4911741"/>
          </a:xfrm>
        </p:spPr>
        <p:txBody>
          <a:bodyPr>
            <a:normAutofit fontScale="92500" lnSpcReduction="10000"/>
          </a:bodyPr>
          <a:lstStyle/>
          <a:p>
            <a:pPr algn="just">
              <a:lnSpc>
                <a:spcPct val="110000"/>
              </a:lnSpc>
              <a:buNone/>
            </a:pPr>
            <a:r>
              <a:rPr lang="id-ID" dirty="0" smtClean="0"/>
              <a:t>1. Pilih dan klik menu File, New atau tekan Ctrl+N, sehingga muncul kotak dialog membuka lembar kerja.</a:t>
            </a:r>
          </a:p>
          <a:p>
            <a:pPr algn="just">
              <a:lnSpc>
                <a:spcPct val="110000"/>
              </a:lnSpc>
              <a:buNone/>
            </a:pPr>
            <a:r>
              <a:rPr lang="id-ID" dirty="0" smtClean="0"/>
              <a:t>2. Pada kotak dialog tersebut, klik Tab General dan pilih icon workbook. </a:t>
            </a:r>
          </a:p>
          <a:p>
            <a:pPr algn="just">
              <a:lnSpc>
                <a:spcPct val="110000"/>
              </a:lnSpc>
              <a:buNone/>
            </a:pPr>
            <a:r>
              <a:rPr lang="id-ID" dirty="0" smtClean="0"/>
              <a:t>3. Klik OK untuk menutup kotak dialog ini. </a:t>
            </a:r>
            <a:r>
              <a:rPr lang="sv-SE" dirty="0" smtClean="0"/>
              <a:t>Disamping cara diatas, kita juga bisa membuka lembar kerja dengan meng-klik</a:t>
            </a:r>
            <a:r>
              <a:rPr lang="id-ID" dirty="0" smtClean="0"/>
              <a:t> Icon New (</a:t>
            </a:r>
            <a:r>
              <a:rPr lang="id-ID" dirty="0" smtClean="0">
                <a:sym typeface="Webdings"/>
              </a:rPr>
              <a:t></a:t>
            </a:r>
            <a:r>
              <a:rPr lang="id-ID" dirty="0" smtClean="0"/>
              <a:t> ) yang terdapat toolbars standar. Cara ini lebih efektif dan cepat dibanding dengan cara diatas.</a:t>
            </a:r>
          </a:p>
          <a:p>
            <a:pPr>
              <a:buNone/>
            </a:pP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3" presetClass="emph" presetSubtype="0" fill="remove" grpId="0" nodeType="withEffect">
                                  <p:stCondLst>
                                    <p:cond delay="0"/>
                                  </p:stCondLst>
                                  <p:childTnLst>
                                    <p:animClr clrSpc="rgb">
                                      <p:cBhvr override="childStyle">
                                        <p:cTn id="6" dur="1500" accel="50000" autoRev="1" fill="hold" tmFilter="0, 0; .33333, 1; 1, 1">
                                          <p:stCondLst>
                                            <p:cond delay="0"/>
                                          </p:stCondLst>
                                        </p:cTn>
                                        <p:tgtEl>
                                          <p:spTgt spid="2"/>
                                        </p:tgtEl>
                                        <p:attrNameLst>
                                          <p:attrName>style.color</p:attrName>
                                        </p:attrNameLst>
                                      </p:cBhvr>
                                      <p:to>
                                        <a:schemeClr val="accent2"/>
                                      </p:to>
                                    </p:animClr>
                                    <p:animClr clrSpc="rgb">
                                      <p:cBhvr>
                                        <p:cTn id="7" dur="1500" accel="50000" autoRev="1" fill="hold" tmFilter="0, 0; .33333, 1; 1, 1">
                                          <p:stCondLst>
                                            <p:cond delay="0"/>
                                          </p:stCondLst>
                                        </p:cTn>
                                        <p:tgtEl>
                                          <p:spTgt spid="2"/>
                                        </p:tgtEl>
                                        <p:attrNameLst>
                                          <p:attrName>fillcolor</p:attrName>
                                        </p:attrNameLst>
                                      </p:cBhvr>
                                      <p:to>
                                        <a:schemeClr val="accent2"/>
                                      </p:to>
                                    </p:animClr>
                                    <p:set>
                                      <p:cBhvr>
                                        <p:cTn id="8" dur="3000" fill="hold"/>
                                        <p:tgtEl>
                                          <p:spTgt spid="2"/>
                                        </p:tgtEl>
                                        <p:attrNameLst>
                                          <p:attrName>fill.type</p:attrName>
                                        </p:attrNameLst>
                                      </p:cBhvr>
                                      <p:to>
                                        <p:strVal val="solid"/>
                                      </p:to>
                                    </p:set>
                                    <p:set>
                                      <p:cBhvr>
                                        <p:cTn id="9" dur="3000" fill="hold"/>
                                        <p:tgtEl>
                                          <p:spTgt spid="2"/>
                                        </p:tgtEl>
                                        <p:attrNameLst>
                                          <p:attrName>fill.on</p:attrName>
                                        </p:attrNameLst>
                                      </p:cBhvr>
                                      <p:to>
                                        <p:strVal val="true"/>
                                      </p:to>
                                    </p:set>
                                    <p:animScale>
                                      <p:cBhvr>
                                        <p:cTn id="10" dur="1500" accel="50000" autoRev="1" fill="hold" tmFilter="0, 0; .33333, 1; 1, 1">
                                          <p:stCondLst>
                                            <p:cond delay="0"/>
                                          </p:stCondLst>
                                        </p:cTn>
                                        <p:tgtEl>
                                          <p:spTgt spid="2"/>
                                        </p:tgtEl>
                                      </p:cBhvr>
                                      <p:from x="100000" y="100000"/>
                                      <p:to x="100000" y="140000"/>
                                    </p:animScale>
                                  </p:childTnLst>
                                </p:cTn>
                              </p:par>
                            </p:childTnLst>
                          </p:cTn>
                        </p:par>
                      </p:childTnLst>
                    </p:cTn>
                  </p:par>
                  <p:par>
                    <p:cTn id="11" fill="hold">
                      <p:stCondLst>
                        <p:cond delay="indefinite"/>
                      </p:stCondLst>
                      <p:childTnLst>
                        <p:par>
                          <p:cTn id="12" fill="hold">
                            <p:stCondLst>
                              <p:cond delay="0"/>
                            </p:stCondLst>
                            <p:childTnLst>
                              <p:par>
                                <p:cTn id="13" presetID="6" presetClass="path" presetSubtype="0" accel="50000" decel="50000" fill="hold" grpId="0" nodeType="clickEffect">
                                  <p:stCondLst>
                                    <p:cond delay="0"/>
                                  </p:stCondLst>
                                  <p:childTnLst>
                                    <p:animMotion origin="layout" path="M 0 0  C -0.014 -0.00666  -0.029 -0.01199  -0.044 -0.01199  C -0.114 -0.01199  -0.169 0.06394  -0.169 0.15586  C -0.169 0.24644  -0.114 0.32104  -0.044 0.32104  C -0.029 0.32104  -0.014 0.31704  0 0.31038  C -0.047 0.2864  -0.08 0.22646  -0.08 0.15586  C -0.08 0.08392  -0.047 0.02398  0 0  Z" pathEditMode="relative" ptsTypes="">
                                      <p:cBhvr>
                                        <p:cTn id="14" dur="2000" fill="hold"/>
                                        <p:tgtEl>
                                          <p:spTgt spid="3">
                                            <p:txEl>
                                              <p:pRg st="0" end="0"/>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6" presetClass="path" presetSubtype="0" accel="50000" decel="50000" fill="hold" grpId="0" nodeType="clickEffect">
                                  <p:stCondLst>
                                    <p:cond delay="0"/>
                                  </p:stCondLst>
                                  <p:childTnLst>
                                    <p:animMotion origin="layout" path="M 0 0  C -0.014 -0.00666  -0.029 -0.01199  -0.044 -0.01199  C -0.114 -0.01199  -0.169 0.06394  -0.169 0.15586  C -0.169 0.24644  -0.114 0.32104  -0.044 0.32104  C -0.029 0.32104  -0.014 0.31704  0 0.31038  C -0.047 0.2864  -0.08 0.22646  -0.08 0.15586  C -0.08 0.08392  -0.047 0.02398  0 0  Z" pathEditMode="relative" ptsTypes="">
                                      <p:cBhvr>
                                        <p:cTn id="18" dur="2000" fill="hold"/>
                                        <p:tgtEl>
                                          <p:spTgt spid="3">
                                            <p:txEl>
                                              <p:pRg st="1" end="1"/>
                                            </p:txEl>
                                          </p:spTgt>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6" presetClass="path" presetSubtype="0" accel="50000" decel="50000" fill="hold" grpId="0" nodeType="clickEffect">
                                  <p:stCondLst>
                                    <p:cond delay="0"/>
                                  </p:stCondLst>
                                  <p:childTnLst>
                                    <p:animMotion origin="layout" path="M 0 0  C -0.014 -0.00666  -0.029 -0.01199  -0.044 -0.01199  C -0.114 -0.01199  -0.169 0.06394  -0.169 0.15586  C -0.169 0.24644  -0.114 0.32104  -0.044 0.32104  C -0.029 0.32104  -0.014 0.31704  0 0.31038  C -0.047 0.2864  -0.08 0.22646  -0.08 0.15586  C -0.08 0.08392  -0.047 0.02398  0 0  Z" pathEditMode="relative" ptsTypes="">
                                      <p:cBhvr>
                                        <p:cTn id="22" dur="2000" fill="hold"/>
                                        <p:tgtEl>
                                          <p:spTgt spid="3">
                                            <p:txEl>
                                              <p:pRg st="2" end="2"/>
                                            </p:txEl>
                                          </p:spTgt>
                                        </p:tgtEl>
                                        <p:attrNameLst>
                                          <p:attrName>ppt_x</p:attrName>
                                          <p:attrName>ppt_y</p:attrName>
                                        </p:attrNameLst>
                                      </p:cBhvr>
                                    </p:animMotion>
                                  </p:childTnLst>
                                </p:cTn>
                              </p:par>
                              <p:par>
                                <p:cTn id="23" presetID="0" presetClass="path" presetSubtype="0" accel="50000" decel="50000" fill="hold" grpId="1" nodeType="withEffect">
                                  <p:stCondLst>
                                    <p:cond delay="0"/>
                                  </p:stCondLst>
                                  <p:childTnLst>
                                    <p:animMotion origin="layout" path="M 0 0 C -0.01406 -0.0067 -0.029 -0.01202 -0.04393 -0.01202 C -0.11406 -0.01202 -0.16893 0.06383 -0.16893 0.15588 C -0.16893 0.24653 -0.11406 0.321 -0.04393 0.321 C -0.029 0.321 -0.01406 0.31707 0 0.31036 C -0.04705 0.28631 -0.08004 0.22641 -0.08004 0.15588 C -0.08004 0.08395 -0.04705 0.02406 0 0 Z " pathEditMode="relative" ptsTypes="fffffff">
                                      <p:cBhvr>
                                        <p:cTn id="24" dur="2000" fill="hold"/>
                                        <p:tgtEl>
                                          <p:spTgt spid="3">
                                            <p:txEl>
                                              <p:pRg st="0" end="0"/>
                                            </p:txEl>
                                          </p:spTgt>
                                        </p:tgtEl>
                                        <p:attrNameLst>
                                          <p:attrName>ppt_x</p:attrName>
                                          <p:attrName>ppt_y</p:attrName>
                                        </p:attrNameLst>
                                      </p:cBhvr>
                                    </p:animMotion>
                                  </p:childTnLst>
                                </p:cTn>
                              </p:par>
                              <p:par>
                                <p:cTn id="25" presetID="0" presetClass="path" presetSubtype="0" accel="50000" decel="50000" fill="hold" grpId="1" nodeType="withEffect">
                                  <p:stCondLst>
                                    <p:cond delay="0"/>
                                  </p:stCondLst>
                                  <p:childTnLst>
                                    <p:animMotion origin="layout" path="M 0 0 C -0.01406 -0.0067 -0.029 -0.01202 -0.04393 -0.01202 C -0.11406 -0.01202 -0.16893 0.06383 -0.16893 0.15588 C -0.16893 0.24653 -0.11406 0.321 -0.04393 0.321 C -0.029 0.321 -0.01406 0.31707 0 0.31036 C -0.04705 0.28631 -0.08004 0.22641 -0.08004 0.15588 C -0.08004 0.08395 -0.04705 0.02406 0 0 Z " pathEditMode="relative" ptsTypes="fffffff">
                                      <p:cBhvr>
                                        <p:cTn id="26" dur="2000" fill="hold"/>
                                        <p:tgtEl>
                                          <p:spTgt spid="3">
                                            <p:txEl>
                                              <p:pRg st="1" end="1"/>
                                            </p:txEl>
                                          </p:spTgt>
                                        </p:tgtEl>
                                        <p:attrNameLst>
                                          <p:attrName>ppt_x</p:attrName>
                                          <p:attrName>ppt_y</p:attrName>
                                        </p:attrNameLst>
                                      </p:cBhvr>
                                    </p:animMotion>
                                  </p:childTnLst>
                                </p:cTn>
                              </p:par>
                              <p:par>
                                <p:cTn id="27" presetID="0" presetClass="path" presetSubtype="0" accel="50000" decel="50000" fill="hold" grpId="1" nodeType="withEffect">
                                  <p:stCondLst>
                                    <p:cond delay="0"/>
                                  </p:stCondLst>
                                  <p:childTnLst>
                                    <p:animMotion origin="layout" path="M 0 0 C -0.01406 -0.0067 -0.029 -0.01202 -0.04393 -0.01202 C -0.11406 -0.01202 -0.16893 0.06383 -0.16893 0.15588 C -0.16893 0.24653 -0.11406 0.321 -0.04393 0.321 C -0.029 0.321 -0.01406 0.31707 0 0.31036 C -0.04705 0.28631 -0.08004 0.22641 -0.08004 0.15588 C -0.08004 0.08395 -0.04705 0.02406 0 0 Z " pathEditMode="relative" ptsTypes="fffffff">
                                      <p:cBhvr>
                                        <p:cTn id="28" dur="2000" fill="hold"/>
                                        <p:tgtEl>
                                          <p:spTgt spid="3">
                                            <p:txEl>
                                              <p:pRg st="2" end="2"/>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heni\Documents\BACKGROUND PPT\p20.jpg"/>
          <p:cNvPicPr>
            <a:picLocks noChangeAspect="1" noChangeArrowheads="1"/>
          </p:cNvPicPr>
          <p:nvPr/>
        </p:nvPicPr>
        <p:blipFill>
          <a:blip r:embed="rId3"/>
          <a:srcRect/>
          <a:stretch>
            <a:fillRect/>
          </a:stretch>
        </p:blipFill>
        <p:spPr bwMode="auto">
          <a:xfrm>
            <a:off x="0" y="0"/>
            <a:ext cx="9143999" cy="6857999"/>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2" name="Title 1"/>
          <p:cNvSpPr>
            <a:spLocks noGrp="1"/>
          </p:cNvSpPr>
          <p:nvPr>
            <p:ph type="title"/>
          </p:nvPr>
        </p:nvSpPr>
        <p:spPr>
          <a:xfrm>
            <a:off x="-428660" y="0"/>
            <a:ext cx="9358346" cy="1143000"/>
          </a:xfrm>
        </p:spPr>
        <p:txBody>
          <a:bodyPr>
            <a:normAutofit/>
          </a:bodyPr>
          <a:lstStyle/>
          <a:p>
            <a:r>
              <a:rPr lang="id-ID" sz="3600" dirty="0" smtClean="0"/>
              <a:t>13. </a:t>
            </a:r>
            <a:r>
              <a:rPr lang="id-ID" sz="3600" b="1" dirty="0" smtClean="0"/>
              <a:t>Membuka Lembar Kerja Yang Telah Ada</a:t>
            </a:r>
            <a:endParaRPr lang="id-ID" sz="3600" dirty="0"/>
          </a:p>
        </p:txBody>
      </p:sp>
      <p:sp>
        <p:nvSpPr>
          <p:cNvPr id="3" name="Content Placeholder 2"/>
          <p:cNvSpPr>
            <a:spLocks noGrp="1"/>
          </p:cNvSpPr>
          <p:nvPr>
            <p:ph idx="1"/>
          </p:nvPr>
        </p:nvSpPr>
        <p:spPr>
          <a:xfrm>
            <a:off x="457200" y="1000108"/>
            <a:ext cx="8229600" cy="5286412"/>
          </a:xfrm>
        </p:spPr>
        <p:txBody>
          <a:bodyPr>
            <a:normAutofit fontScale="92500" lnSpcReduction="10000"/>
          </a:bodyPr>
          <a:lstStyle/>
          <a:p>
            <a:pPr algn="just">
              <a:lnSpc>
                <a:spcPct val="110000"/>
              </a:lnSpc>
              <a:buNone/>
            </a:pPr>
            <a:r>
              <a:rPr lang="id-ID" dirty="0" smtClean="0"/>
              <a:t>1. Pilih dan klik menu File, Open atau tekan Ctrl+O sehingga muncul kotak dialog membuka file. Dapat juga dilakukan dengan meng-klik Icon Open </a:t>
            </a:r>
            <a:r>
              <a:rPr lang="sv-SE" dirty="0" smtClean="0"/>
              <a:t>( </a:t>
            </a:r>
            <a:r>
              <a:rPr lang="sv-SE" dirty="0" smtClean="0">
                <a:sym typeface="Wingdings"/>
              </a:rPr>
              <a:t></a:t>
            </a:r>
            <a:r>
              <a:rPr lang="sv-SE" dirty="0" smtClean="0"/>
              <a:t>) yang terdapat pada toolbars standar.</a:t>
            </a:r>
          </a:p>
          <a:p>
            <a:pPr algn="just">
              <a:lnSpc>
                <a:spcPct val="110000"/>
              </a:lnSpc>
              <a:buNone/>
            </a:pPr>
            <a:r>
              <a:rPr lang="id-ID" dirty="0" smtClean="0"/>
              <a:t>2. Pada tombol daftar pilihan Look In, pilih dan klik folder yang dinginkan.</a:t>
            </a:r>
          </a:p>
          <a:p>
            <a:pPr algn="just">
              <a:lnSpc>
                <a:spcPct val="110000"/>
              </a:lnSpc>
              <a:buNone/>
            </a:pPr>
            <a:r>
              <a:rPr lang="nn-NO" dirty="0" smtClean="0"/>
              <a:t>3. Pada kotak isian File Name ketikan nama file yang akan dibuka, atau klik</a:t>
            </a:r>
            <a:r>
              <a:rPr lang="id-ID" dirty="0" smtClean="0"/>
              <a:t> </a:t>
            </a:r>
            <a:r>
              <a:rPr lang="en-US" dirty="0" err="1" smtClean="0"/>
              <a:t>nama</a:t>
            </a:r>
            <a:r>
              <a:rPr lang="en-US" dirty="0" smtClean="0"/>
              <a:t> file yang </a:t>
            </a:r>
            <a:r>
              <a:rPr lang="en-US" dirty="0" err="1" smtClean="0"/>
              <a:t>terdapat</a:t>
            </a:r>
            <a:r>
              <a:rPr lang="en-US" dirty="0" smtClean="0"/>
              <a:t> </a:t>
            </a:r>
            <a:r>
              <a:rPr lang="en-US" dirty="0" err="1" smtClean="0"/>
              <a:t>kotak</a:t>
            </a:r>
            <a:r>
              <a:rPr lang="en-US" dirty="0" smtClean="0"/>
              <a:t> Look In.</a:t>
            </a:r>
          </a:p>
          <a:p>
            <a:pPr algn="just">
              <a:lnSpc>
                <a:spcPct val="110000"/>
              </a:lnSpc>
              <a:buNone/>
            </a:pPr>
            <a:r>
              <a:rPr lang="id-ID" dirty="0" smtClean="0"/>
              <a:t>4. Klik Open untuk membuka lembar kerja tersebut</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16" presetClass="path" presetSubtype="0" accel="50000" decel="50000" fill="hold" grpId="0" nodeType="withEffect">
                                  <p:stCondLst>
                                    <p:cond delay="0"/>
                                  </p:stCondLst>
                                  <p:childTnLst>
                                    <p:animMotion origin="layout" path="M 0 0  L 0.091 -0.04529  L 0.125 -0.16651  L 0.158 -0.04529  L 0.249 0  L 0.158 0.04529  L 0.125 0.16651  L 0.091 0.04529  L 0 0  Z" pathEditMode="relative" ptsTypes="">
                                      <p:cBhvr>
                                        <p:cTn id="9" dur="2000" fill="hold"/>
                                        <p:tgtEl>
                                          <p:spTgt spid="3">
                                            <p:txEl>
                                              <p:pRg st="0" end="0"/>
                                            </p:txEl>
                                          </p:spTgt>
                                        </p:tgtEl>
                                        <p:attrNameLst>
                                          <p:attrName>ppt_x</p:attrName>
                                          <p:attrName>ppt_y</p:attrName>
                                        </p:attrNameLst>
                                      </p:cBhvr>
                                    </p:animMotion>
                                  </p:childTnLst>
                                </p:cTn>
                              </p:par>
                              <p:par>
                                <p:cTn id="10" presetID="16" presetClass="path" presetSubtype="0" accel="50000" decel="50000" fill="hold" grpId="0" nodeType="withEffect">
                                  <p:stCondLst>
                                    <p:cond delay="0"/>
                                  </p:stCondLst>
                                  <p:childTnLst>
                                    <p:animMotion origin="layout" path="M 0 0  L 0.091 -0.04529  L 0.125 -0.16651  L 0.158 -0.04529  L 0.249 0  L 0.158 0.04529  L 0.125 0.16651  L 0.091 0.04529  L 0 0  Z" pathEditMode="relative" ptsTypes="">
                                      <p:cBhvr>
                                        <p:cTn id="11" dur="2000" fill="hold"/>
                                        <p:tgtEl>
                                          <p:spTgt spid="3">
                                            <p:txEl>
                                              <p:pRg st="1" end="1"/>
                                            </p:txEl>
                                          </p:spTgt>
                                        </p:tgtEl>
                                        <p:attrNameLst>
                                          <p:attrName>ppt_x</p:attrName>
                                          <p:attrName>ppt_y</p:attrName>
                                        </p:attrNameLst>
                                      </p:cBhvr>
                                    </p:animMotion>
                                  </p:childTnLst>
                                </p:cTn>
                              </p:par>
                              <p:par>
                                <p:cTn id="12" presetID="16" presetClass="path" presetSubtype="0" accel="50000" decel="50000" fill="hold" grpId="0" nodeType="withEffect">
                                  <p:stCondLst>
                                    <p:cond delay="0"/>
                                  </p:stCondLst>
                                  <p:childTnLst>
                                    <p:animMotion origin="layout" path="M 0 0  L 0.091 -0.04529  L 0.125 -0.16651  L 0.158 -0.04529  L 0.249 0  L 0.158 0.04529  L 0.125 0.16651  L 0.091 0.04529  L 0 0  Z" pathEditMode="relative" ptsTypes="">
                                      <p:cBhvr>
                                        <p:cTn id="13" dur="2000" fill="hold"/>
                                        <p:tgtEl>
                                          <p:spTgt spid="3">
                                            <p:txEl>
                                              <p:pRg st="2" end="2"/>
                                            </p:txEl>
                                          </p:spTgt>
                                        </p:tgtEl>
                                        <p:attrNameLst>
                                          <p:attrName>ppt_x</p:attrName>
                                          <p:attrName>ppt_y</p:attrName>
                                        </p:attrNameLst>
                                      </p:cBhvr>
                                    </p:animMotion>
                                  </p:childTnLst>
                                </p:cTn>
                              </p:par>
                              <p:par>
                                <p:cTn id="14" presetID="16" presetClass="path" presetSubtype="0" accel="50000" decel="50000" fill="hold" grpId="0" nodeType="withEffect">
                                  <p:stCondLst>
                                    <p:cond delay="0"/>
                                  </p:stCondLst>
                                  <p:childTnLst>
                                    <p:animMotion origin="layout" path="M 0 0  L 0.091 -0.04529  L 0.125 -0.16651  L 0.158 -0.04529  L 0.249 0  L 0.158 0.04529  L 0.125 0.16651  L 0.091 0.04529  L 0 0  Z" pathEditMode="relative" ptsTypes="">
                                      <p:cBhvr>
                                        <p:cTn id="15" dur="2000" fill="hold"/>
                                        <p:tgtEl>
                                          <p:spTgt spid="3">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heni\Documents\BACKGROUND PPT\p29.jpg"/>
          <p:cNvPicPr>
            <a:picLocks noChangeAspect="1" noChangeArrowheads="1"/>
          </p:cNvPicPr>
          <p:nvPr/>
        </p:nvPicPr>
        <p:blipFill>
          <a:blip r:embed="rId3"/>
          <a:srcRect/>
          <a:stretch>
            <a:fillRect/>
          </a:stretch>
        </p:blipFill>
        <p:spPr bwMode="auto">
          <a:xfrm>
            <a:off x="0" y="0"/>
            <a:ext cx="9143999" cy="6858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 name="Title 1"/>
          <p:cNvSpPr>
            <a:spLocks noGrp="1"/>
          </p:cNvSpPr>
          <p:nvPr>
            <p:ph type="title"/>
          </p:nvPr>
        </p:nvSpPr>
        <p:spPr>
          <a:xfrm>
            <a:off x="-214346" y="0"/>
            <a:ext cx="8229600" cy="1143000"/>
          </a:xfrm>
        </p:spPr>
        <p:txBody>
          <a:bodyPr>
            <a:normAutofit/>
          </a:bodyPr>
          <a:lstStyle/>
          <a:p>
            <a:r>
              <a:rPr lang="id-ID" sz="3600" dirty="0" smtClean="0"/>
              <a:t>14. </a:t>
            </a:r>
            <a:r>
              <a:rPr lang="id-ID" sz="3600" b="1" dirty="0" smtClean="0"/>
              <a:t>Menyimpan Lembar Kerja</a:t>
            </a:r>
            <a:endParaRPr lang="id-ID" sz="3600" dirty="0"/>
          </a:p>
        </p:txBody>
      </p:sp>
      <p:sp>
        <p:nvSpPr>
          <p:cNvPr id="3" name="Content Placeholder 2"/>
          <p:cNvSpPr>
            <a:spLocks noGrp="1"/>
          </p:cNvSpPr>
          <p:nvPr>
            <p:ph idx="1"/>
          </p:nvPr>
        </p:nvSpPr>
        <p:spPr>
          <a:xfrm>
            <a:off x="457200" y="1600200"/>
            <a:ext cx="8229600" cy="4900634"/>
          </a:xfrm>
        </p:spPr>
        <p:txBody>
          <a:bodyPr>
            <a:normAutofit fontScale="77500" lnSpcReduction="20000"/>
          </a:bodyPr>
          <a:lstStyle/>
          <a:p>
            <a:pPr algn="just">
              <a:lnSpc>
                <a:spcPct val="120000"/>
              </a:lnSpc>
              <a:buNone/>
            </a:pPr>
            <a:r>
              <a:rPr lang="id-ID" sz="3400" dirty="0" smtClean="0">
                <a:solidFill>
                  <a:schemeClr val="tx2"/>
                </a:solidFill>
              </a:rPr>
              <a:t>1. Pilih dan klik menu File, Save, sehingga muncuk kotak dialog penyimpan.</a:t>
            </a:r>
          </a:p>
          <a:p>
            <a:pPr algn="just">
              <a:lnSpc>
                <a:spcPct val="120000"/>
              </a:lnSpc>
              <a:buNone/>
            </a:pPr>
            <a:r>
              <a:rPr lang="id-ID" sz="3400" dirty="0" smtClean="0">
                <a:solidFill>
                  <a:schemeClr val="tx2"/>
                </a:solidFill>
              </a:rPr>
              <a:t>2. Pada kotak Save In pilih dan klik forder tempat penyimpanan data.</a:t>
            </a:r>
          </a:p>
          <a:p>
            <a:pPr algn="just">
              <a:lnSpc>
                <a:spcPct val="120000"/>
              </a:lnSpc>
              <a:buNone/>
            </a:pPr>
            <a:r>
              <a:rPr lang="id-ID" sz="3400" dirty="0" smtClean="0">
                <a:solidFill>
                  <a:schemeClr val="tx2"/>
                </a:solidFill>
              </a:rPr>
              <a:t>3. Pada kotak isian file name ketikkan nama file dari lembar kerja yang akan disimpan.</a:t>
            </a:r>
          </a:p>
          <a:p>
            <a:pPr algn="just">
              <a:lnSpc>
                <a:spcPct val="120000"/>
              </a:lnSpc>
              <a:buNone/>
            </a:pPr>
            <a:r>
              <a:rPr lang="id-ID" sz="3400" dirty="0" smtClean="0">
                <a:solidFill>
                  <a:schemeClr val="tx2"/>
                </a:solidFill>
              </a:rPr>
              <a:t>4. Klik Save untuk menyimpan lembar kerja.</a:t>
            </a:r>
          </a:p>
          <a:p>
            <a:pPr algn="just">
              <a:lnSpc>
                <a:spcPct val="120000"/>
              </a:lnSpc>
              <a:buNone/>
            </a:pPr>
            <a:endParaRPr lang="id-ID" sz="3400" dirty="0" smtClean="0">
              <a:solidFill>
                <a:schemeClr val="tx2"/>
              </a:solidFill>
            </a:endParaRPr>
          </a:p>
          <a:p>
            <a:pPr algn="just">
              <a:lnSpc>
                <a:spcPct val="120000"/>
              </a:lnSpc>
              <a:buNone/>
            </a:pPr>
            <a:r>
              <a:rPr lang="id-ID" sz="3400" dirty="0" smtClean="0">
                <a:solidFill>
                  <a:schemeClr val="tx2"/>
                </a:solidFill>
              </a:rPr>
              <a:t>	Setelah melakukan proses diatas, untuk menyimpan selanjutnya dapatdilakukan dengan meng-klik Icon Save ( </a:t>
            </a:r>
            <a:r>
              <a:rPr lang="id-ID" sz="3400" dirty="0" smtClean="0">
                <a:solidFill>
                  <a:schemeClr val="tx2"/>
                </a:solidFill>
                <a:sym typeface="Wingdings"/>
              </a:rPr>
              <a:t></a:t>
            </a:r>
            <a:r>
              <a:rPr lang="id-ID" sz="3400" dirty="0" smtClean="0">
                <a:solidFill>
                  <a:schemeClr val="tx2"/>
                </a:solidFill>
              </a:rPr>
              <a:t>)yang terdapat pada toolbars standar.</a:t>
            </a:r>
          </a:p>
          <a:p>
            <a:pPr>
              <a:buNone/>
            </a:pP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2" presetClass="emph" presetSubtype="0" fill="hold" grpId="0" nodeType="withEffect">
                                  <p:stCondLst>
                                    <p:cond delay="0"/>
                                  </p:stCondLst>
                                  <p:childTnLst>
                                    <p:animClr clrSpc="rgb">
                                      <p:cBhvr override="childStyle">
                                        <p:cTn id="9" dur="100" fill="hold"/>
                                        <p:tgtEl>
                                          <p:spTgt spid="3">
                                            <p:txEl>
                                              <p:pRg st="0" end="0"/>
                                            </p:txEl>
                                          </p:spTgt>
                                        </p:tgtEl>
                                        <p:attrNameLst>
                                          <p:attrName>style.color</p:attrName>
                                        </p:attrNameLst>
                                      </p:cBhvr>
                                      <p:to>
                                        <a:schemeClr val="accent2"/>
                                      </p:to>
                                    </p:animClr>
                                    <p:animClr clrSpc="rgb">
                                      <p:cBhvr>
                                        <p:cTn id="10" dur="100" fill="hold"/>
                                        <p:tgtEl>
                                          <p:spTgt spid="3">
                                            <p:txEl>
                                              <p:pRg st="0" end="0"/>
                                            </p:txEl>
                                          </p:spTgt>
                                        </p:tgtEl>
                                        <p:attrNameLst>
                                          <p:attrName>fillcolor</p:attrName>
                                        </p:attrNameLst>
                                      </p:cBhvr>
                                      <p:to>
                                        <a:schemeClr val="accent2"/>
                                      </p:to>
                                    </p:animClr>
                                    <p:set>
                                      <p:cBhvr>
                                        <p:cTn id="11" dur="100" fill="hold"/>
                                        <p:tgtEl>
                                          <p:spTgt spid="3">
                                            <p:txEl>
                                              <p:pRg st="0" end="0"/>
                                            </p:txEl>
                                          </p:spTgt>
                                        </p:tgtEl>
                                        <p:attrNameLst>
                                          <p:attrName>fill.type</p:attrName>
                                        </p:attrNameLst>
                                      </p:cBhvr>
                                      <p:to>
                                        <p:strVal val="solid"/>
                                      </p:to>
                                    </p:set>
                                    <p:set>
                                      <p:cBhvr>
                                        <p:cTn id="12" dur="100" fill="hold"/>
                                        <p:tgtEl>
                                          <p:spTgt spid="3">
                                            <p:txEl>
                                              <p:pRg st="0" end="0"/>
                                            </p:txEl>
                                          </p:spTgt>
                                        </p:tgtEl>
                                        <p:attrNameLst>
                                          <p:attrName>fill.on</p:attrName>
                                        </p:attrNameLst>
                                      </p:cBhvr>
                                      <p:to>
                                        <p:strVal val="true"/>
                                      </p:to>
                                    </p:set>
                                    <p:animRot by="120000">
                                      <p:cBhvr>
                                        <p:cTn id="13" dur="100" fill="hold">
                                          <p:stCondLst>
                                            <p:cond delay="0"/>
                                          </p:stCondLst>
                                        </p:cTn>
                                        <p:tgtEl>
                                          <p:spTgt spid="3">
                                            <p:txEl>
                                              <p:pRg st="0" end="0"/>
                                            </p:txEl>
                                          </p:spTgt>
                                        </p:tgtEl>
                                        <p:attrNameLst>
                                          <p:attrName>r</p:attrName>
                                        </p:attrNameLst>
                                      </p:cBhvr>
                                    </p:animRot>
                                    <p:animRot by="-240000">
                                      <p:cBhvr>
                                        <p:cTn id="14" dur="200" fill="hold">
                                          <p:stCondLst>
                                            <p:cond delay="200"/>
                                          </p:stCondLst>
                                        </p:cTn>
                                        <p:tgtEl>
                                          <p:spTgt spid="3">
                                            <p:txEl>
                                              <p:pRg st="0" end="0"/>
                                            </p:txEl>
                                          </p:spTgt>
                                        </p:tgtEl>
                                        <p:attrNameLst>
                                          <p:attrName>r</p:attrName>
                                        </p:attrNameLst>
                                      </p:cBhvr>
                                    </p:animRot>
                                    <p:animRot by="240000">
                                      <p:cBhvr>
                                        <p:cTn id="15" dur="200" fill="hold">
                                          <p:stCondLst>
                                            <p:cond delay="400"/>
                                          </p:stCondLst>
                                        </p:cTn>
                                        <p:tgtEl>
                                          <p:spTgt spid="3">
                                            <p:txEl>
                                              <p:pRg st="0" end="0"/>
                                            </p:txEl>
                                          </p:spTgt>
                                        </p:tgtEl>
                                        <p:attrNameLst>
                                          <p:attrName>r</p:attrName>
                                        </p:attrNameLst>
                                      </p:cBhvr>
                                    </p:animRot>
                                    <p:animRot by="-240000">
                                      <p:cBhvr>
                                        <p:cTn id="16" dur="200" fill="hold">
                                          <p:stCondLst>
                                            <p:cond delay="600"/>
                                          </p:stCondLst>
                                        </p:cTn>
                                        <p:tgtEl>
                                          <p:spTgt spid="3">
                                            <p:txEl>
                                              <p:pRg st="0" end="0"/>
                                            </p:txEl>
                                          </p:spTgt>
                                        </p:tgtEl>
                                        <p:attrNameLst>
                                          <p:attrName>r</p:attrName>
                                        </p:attrNameLst>
                                      </p:cBhvr>
                                    </p:animRot>
                                    <p:animRot by="120000">
                                      <p:cBhvr>
                                        <p:cTn id="17" dur="200" fill="hold">
                                          <p:stCondLst>
                                            <p:cond delay="800"/>
                                          </p:stCondLst>
                                        </p:cTn>
                                        <p:tgtEl>
                                          <p:spTgt spid="3">
                                            <p:txEl>
                                              <p:pRg st="0" end="0"/>
                                            </p:txEl>
                                          </p:spTgt>
                                        </p:tgtEl>
                                        <p:attrNameLst>
                                          <p:attrName>r</p:attrName>
                                        </p:attrNameLst>
                                      </p:cBhvr>
                                    </p:animRot>
                                  </p:childTnLst>
                                </p:cTn>
                              </p:par>
                              <p:par>
                                <p:cTn id="18" presetID="32" presetClass="emph" presetSubtype="0" fill="hold" grpId="0" nodeType="withEffect">
                                  <p:stCondLst>
                                    <p:cond delay="0"/>
                                  </p:stCondLst>
                                  <p:childTnLst>
                                    <p:animClr clrSpc="rgb">
                                      <p:cBhvr override="childStyle">
                                        <p:cTn id="19" dur="100" fill="hold"/>
                                        <p:tgtEl>
                                          <p:spTgt spid="3">
                                            <p:txEl>
                                              <p:pRg st="1" end="1"/>
                                            </p:txEl>
                                          </p:spTgt>
                                        </p:tgtEl>
                                        <p:attrNameLst>
                                          <p:attrName>style.color</p:attrName>
                                        </p:attrNameLst>
                                      </p:cBhvr>
                                      <p:to>
                                        <a:schemeClr val="accent2"/>
                                      </p:to>
                                    </p:animClr>
                                    <p:animClr clrSpc="rgb">
                                      <p:cBhvr>
                                        <p:cTn id="20" dur="100" fill="hold"/>
                                        <p:tgtEl>
                                          <p:spTgt spid="3">
                                            <p:txEl>
                                              <p:pRg st="1" end="1"/>
                                            </p:txEl>
                                          </p:spTgt>
                                        </p:tgtEl>
                                        <p:attrNameLst>
                                          <p:attrName>fillcolor</p:attrName>
                                        </p:attrNameLst>
                                      </p:cBhvr>
                                      <p:to>
                                        <a:schemeClr val="accent2"/>
                                      </p:to>
                                    </p:animClr>
                                    <p:set>
                                      <p:cBhvr>
                                        <p:cTn id="21" dur="100" fill="hold"/>
                                        <p:tgtEl>
                                          <p:spTgt spid="3">
                                            <p:txEl>
                                              <p:pRg st="1" end="1"/>
                                            </p:txEl>
                                          </p:spTgt>
                                        </p:tgtEl>
                                        <p:attrNameLst>
                                          <p:attrName>fill.type</p:attrName>
                                        </p:attrNameLst>
                                      </p:cBhvr>
                                      <p:to>
                                        <p:strVal val="solid"/>
                                      </p:to>
                                    </p:set>
                                    <p:set>
                                      <p:cBhvr>
                                        <p:cTn id="22" dur="100" fill="hold"/>
                                        <p:tgtEl>
                                          <p:spTgt spid="3">
                                            <p:txEl>
                                              <p:pRg st="1" end="1"/>
                                            </p:txEl>
                                          </p:spTgt>
                                        </p:tgtEl>
                                        <p:attrNameLst>
                                          <p:attrName>fill.on</p:attrName>
                                        </p:attrNameLst>
                                      </p:cBhvr>
                                      <p:to>
                                        <p:strVal val="true"/>
                                      </p:to>
                                    </p:set>
                                    <p:animRot by="120000">
                                      <p:cBhvr>
                                        <p:cTn id="23" dur="100" fill="hold">
                                          <p:stCondLst>
                                            <p:cond delay="0"/>
                                          </p:stCondLst>
                                        </p:cTn>
                                        <p:tgtEl>
                                          <p:spTgt spid="3">
                                            <p:txEl>
                                              <p:pRg st="1" end="1"/>
                                            </p:txEl>
                                          </p:spTgt>
                                        </p:tgtEl>
                                        <p:attrNameLst>
                                          <p:attrName>r</p:attrName>
                                        </p:attrNameLst>
                                      </p:cBhvr>
                                    </p:animRot>
                                    <p:animRot by="-240000">
                                      <p:cBhvr>
                                        <p:cTn id="24" dur="200" fill="hold">
                                          <p:stCondLst>
                                            <p:cond delay="200"/>
                                          </p:stCondLst>
                                        </p:cTn>
                                        <p:tgtEl>
                                          <p:spTgt spid="3">
                                            <p:txEl>
                                              <p:pRg st="1" end="1"/>
                                            </p:txEl>
                                          </p:spTgt>
                                        </p:tgtEl>
                                        <p:attrNameLst>
                                          <p:attrName>r</p:attrName>
                                        </p:attrNameLst>
                                      </p:cBhvr>
                                    </p:animRot>
                                    <p:animRot by="240000">
                                      <p:cBhvr>
                                        <p:cTn id="25" dur="200" fill="hold">
                                          <p:stCondLst>
                                            <p:cond delay="400"/>
                                          </p:stCondLst>
                                        </p:cTn>
                                        <p:tgtEl>
                                          <p:spTgt spid="3">
                                            <p:txEl>
                                              <p:pRg st="1" end="1"/>
                                            </p:txEl>
                                          </p:spTgt>
                                        </p:tgtEl>
                                        <p:attrNameLst>
                                          <p:attrName>r</p:attrName>
                                        </p:attrNameLst>
                                      </p:cBhvr>
                                    </p:animRot>
                                    <p:animRot by="-240000">
                                      <p:cBhvr>
                                        <p:cTn id="26" dur="200" fill="hold">
                                          <p:stCondLst>
                                            <p:cond delay="600"/>
                                          </p:stCondLst>
                                        </p:cTn>
                                        <p:tgtEl>
                                          <p:spTgt spid="3">
                                            <p:txEl>
                                              <p:pRg st="1" end="1"/>
                                            </p:txEl>
                                          </p:spTgt>
                                        </p:tgtEl>
                                        <p:attrNameLst>
                                          <p:attrName>r</p:attrName>
                                        </p:attrNameLst>
                                      </p:cBhvr>
                                    </p:animRot>
                                    <p:animRot by="120000">
                                      <p:cBhvr>
                                        <p:cTn id="27" dur="200" fill="hold">
                                          <p:stCondLst>
                                            <p:cond delay="800"/>
                                          </p:stCondLst>
                                        </p:cTn>
                                        <p:tgtEl>
                                          <p:spTgt spid="3">
                                            <p:txEl>
                                              <p:pRg st="1" end="1"/>
                                            </p:txEl>
                                          </p:spTgt>
                                        </p:tgtEl>
                                        <p:attrNameLst>
                                          <p:attrName>r</p:attrName>
                                        </p:attrNameLst>
                                      </p:cBhvr>
                                    </p:animRot>
                                  </p:childTnLst>
                                </p:cTn>
                              </p:par>
                              <p:par>
                                <p:cTn id="28" presetID="32" presetClass="emph" presetSubtype="0" fill="hold" grpId="0" nodeType="withEffect">
                                  <p:stCondLst>
                                    <p:cond delay="0"/>
                                  </p:stCondLst>
                                  <p:childTnLst>
                                    <p:animClr clrSpc="rgb">
                                      <p:cBhvr override="childStyle">
                                        <p:cTn id="29" dur="100" fill="hold"/>
                                        <p:tgtEl>
                                          <p:spTgt spid="3">
                                            <p:txEl>
                                              <p:pRg st="2" end="2"/>
                                            </p:txEl>
                                          </p:spTgt>
                                        </p:tgtEl>
                                        <p:attrNameLst>
                                          <p:attrName>style.color</p:attrName>
                                        </p:attrNameLst>
                                      </p:cBhvr>
                                      <p:to>
                                        <a:schemeClr val="accent2"/>
                                      </p:to>
                                    </p:animClr>
                                    <p:animClr clrSpc="rgb">
                                      <p:cBhvr>
                                        <p:cTn id="30" dur="100" fill="hold"/>
                                        <p:tgtEl>
                                          <p:spTgt spid="3">
                                            <p:txEl>
                                              <p:pRg st="2" end="2"/>
                                            </p:txEl>
                                          </p:spTgt>
                                        </p:tgtEl>
                                        <p:attrNameLst>
                                          <p:attrName>fillcolor</p:attrName>
                                        </p:attrNameLst>
                                      </p:cBhvr>
                                      <p:to>
                                        <a:schemeClr val="accent2"/>
                                      </p:to>
                                    </p:animClr>
                                    <p:set>
                                      <p:cBhvr>
                                        <p:cTn id="31" dur="100" fill="hold"/>
                                        <p:tgtEl>
                                          <p:spTgt spid="3">
                                            <p:txEl>
                                              <p:pRg st="2" end="2"/>
                                            </p:txEl>
                                          </p:spTgt>
                                        </p:tgtEl>
                                        <p:attrNameLst>
                                          <p:attrName>fill.type</p:attrName>
                                        </p:attrNameLst>
                                      </p:cBhvr>
                                      <p:to>
                                        <p:strVal val="solid"/>
                                      </p:to>
                                    </p:set>
                                    <p:set>
                                      <p:cBhvr>
                                        <p:cTn id="32" dur="100" fill="hold"/>
                                        <p:tgtEl>
                                          <p:spTgt spid="3">
                                            <p:txEl>
                                              <p:pRg st="2" end="2"/>
                                            </p:txEl>
                                          </p:spTgt>
                                        </p:tgtEl>
                                        <p:attrNameLst>
                                          <p:attrName>fill.on</p:attrName>
                                        </p:attrNameLst>
                                      </p:cBhvr>
                                      <p:to>
                                        <p:strVal val="true"/>
                                      </p:to>
                                    </p:set>
                                    <p:animRot by="120000">
                                      <p:cBhvr>
                                        <p:cTn id="33" dur="100" fill="hold">
                                          <p:stCondLst>
                                            <p:cond delay="0"/>
                                          </p:stCondLst>
                                        </p:cTn>
                                        <p:tgtEl>
                                          <p:spTgt spid="3">
                                            <p:txEl>
                                              <p:pRg st="2" end="2"/>
                                            </p:txEl>
                                          </p:spTgt>
                                        </p:tgtEl>
                                        <p:attrNameLst>
                                          <p:attrName>r</p:attrName>
                                        </p:attrNameLst>
                                      </p:cBhvr>
                                    </p:animRot>
                                    <p:animRot by="-240000">
                                      <p:cBhvr>
                                        <p:cTn id="34" dur="200" fill="hold">
                                          <p:stCondLst>
                                            <p:cond delay="200"/>
                                          </p:stCondLst>
                                        </p:cTn>
                                        <p:tgtEl>
                                          <p:spTgt spid="3">
                                            <p:txEl>
                                              <p:pRg st="2" end="2"/>
                                            </p:txEl>
                                          </p:spTgt>
                                        </p:tgtEl>
                                        <p:attrNameLst>
                                          <p:attrName>r</p:attrName>
                                        </p:attrNameLst>
                                      </p:cBhvr>
                                    </p:animRot>
                                    <p:animRot by="240000">
                                      <p:cBhvr>
                                        <p:cTn id="35" dur="200" fill="hold">
                                          <p:stCondLst>
                                            <p:cond delay="400"/>
                                          </p:stCondLst>
                                        </p:cTn>
                                        <p:tgtEl>
                                          <p:spTgt spid="3">
                                            <p:txEl>
                                              <p:pRg st="2" end="2"/>
                                            </p:txEl>
                                          </p:spTgt>
                                        </p:tgtEl>
                                        <p:attrNameLst>
                                          <p:attrName>r</p:attrName>
                                        </p:attrNameLst>
                                      </p:cBhvr>
                                    </p:animRot>
                                    <p:animRot by="-240000">
                                      <p:cBhvr>
                                        <p:cTn id="36" dur="200" fill="hold">
                                          <p:stCondLst>
                                            <p:cond delay="600"/>
                                          </p:stCondLst>
                                        </p:cTn>
                                        <p:tgtEl>
                                          <p:spTgt spid="3">
                                            <p:txEl>
                                              <p:pRg st="2" end="2"/>
                                            </p:txEl>
                                          </p:spTgt>
                                        </p:tgtEl>
                                        <p:attrNameLst>
                                          <p:attrName>r</p:attrName>
                                        </p:attrNameLst>
                                      </p:cBhvr>
                                    </p:animRot>
                                    <p:animRot by="120000">
                                      <p:cBhvr>
                                        <p:cTn id="37" dur="200" fill="hold">
                                          <p:stCondLst>
                                            <p:cond delay="800"/>
                                          </p:stCondLst>
                                        </p:cTn>
                                        <p:tgtEl>
                                          <p:spTgt spid="3">
                                            <p:txEl>
                                              <p:pRg st="2" end="2"/>
                                            </p:txEl>
                                          </p:spTgt>
                                        </p:tgtEl>
                                        <p:attrNameLst>
                                          <p:attrName>r</p:attrName>
                                        </p:attrNameLst>
                                      </p:cBhvr>
                                    </p:animRot>
                                  </p:childTnLst>
                                </p:cTn>
                              </p:par>
                              <p:par>
                                <p:cTn id="38" presetID="32" presetClass="emph" presetSubtype="0" fill="hold" grpId="0" nodeType="withEffect">
                                  <p:stCondLst>
                                    <p:cond delay="0"/>
                                  </p:stCondLst>
                                  <p:childTnLst>
                                    <p:animClr clrSpc="rgb">
                                      <p:cBhvr override="childStyle">
                                        <p:cTn id="39" dur="100" fill="hold"/>
                                        <p:tgtEl>
                                          <p:spTgt spid="3">
                                            <p:txEl>
                                              <p:pRg st="3" end="3"/>
                                            </p:txEl>
                                          </p:spTgt>
                                        </p:tgtEl>
                                        <p:attrNameLst>
                                          <p:attrName>style.color</p:attrName>
                                        </p:attrNameLst>
                                      </p:cBhvr>
                                      <p:to>
                                        <a:schemeClr val="accent2"/>
                                      </p:to>
                                    </p:animClr>
                                    <p:animClr clrSpc="rgb">
                                      <p:cBhvr>
                                        <p:cTn id="40" dur="100" fill="hold"/>
                                        <p:tgtEl>
                                          <p:spTgt spid="3">
                                            <p:txEl>
                                              <p:pRg st="3" end="3"/>
                                            </p:txEl>
                                          </p:spTgt>
                                        </p:tgtEl>
                                        <p:attrNameLst>
                                          <p:attrName>fillcolor</p:attrName>
                                        </p:attrNameLst>
                                      </p:cBhvr>
                                      <p:to>
                                        <a:schemeClr val="accent2"/>
                                      </p:to>
                                    </p:animClr>
                                    <p:set>
                                      <p:cBhvr>
                                        <p:cTn id="41" dur="100" fill="hold"/>
                                        <p:tgtEl>
                                          <p:spTgt spid="3">
                                            <p:txEl>
                                              <p:pRg st="3" end="3"/>
                                            </p:txEl>
                                          </p:spTgt>
                                        </p:tgtEl>
                                        <p:attrNameLst>
                                          <p:attrName>fill.type</p:attrName>
                                        </p:attrNameLst>
                                      </p:cBhvr>
                                      <p:to>
                                        <p:strVal val="solid"/>
                                      </p:to>
                                    </p:set>
                                    <p:set>
                                      <p:cBhvr>
                                        <p:cTn id="42" dur="100" fill="hold"/>
                                        <p:tgtEl>
                                          <p:spTgt spid="3">
                                            <p:txEl>
                                              <p:pRg st="3" end="3"/>
                                            </p:txEl>
                                          </p:spTgt>
                                        </p:tgtEl>
                                        <p:attrNameLst>
                                          <p:attrName>fill.on</p:attrName>
                                        </p:attrNameLst>
                                      </p:cBhvr>
                                      <p:to>
                                        <p:strVal val="true"/>
                                      </p:to>
                                    </p:set>
                                    <p:animRot by="120000">
                                      <p:cBhvr>
                                        <p:cTn id="43" dur="100" fill="hold">
                                          <p:stCondLst>
                                            <p:cond delay="0"/>
                                          </p:stCondLst>
                                        </p:cTn>
                                        <p:tgtEl>
                                          <p:spTgt spid="3">
                                            <p:txEl>
                                              <p:pRg st="3" end="3"/>
                                            </p:txEl>
                                          </p:spTgt>
                                        </p:tgtEl>
                                        <p:attrNameLst>
                                          <p:attrName>r</p:attrName>
                                        </p:attrNameLst>
                                      </p:cBhvr>
                                    </p:animRot>
                                    <p:animRot by="-240000">
                                      <p:cBhvr>
                                        <p:cTn id="44" dur="200" fill="hold">
                                          <p:stCondLst>
                                            <p:cond delay="200"/>
                                          </p:stCondLst>
                                        </p:cTn>
                                        <p:tgtEl>
                                          <p:spTgt spid="3">
                                            <p:txEl>
                                              <p:pRg st="3" end="3"/>
                                            </p:txEl>
                                          </p:spTgt>
                                        </p:tgtEl>
                                        <p:attrNameLst>
                                          <p:attrName>r</p:attrName>
                                        </p:attrNameLst>
                                      </p:cBhvr>
                                    </p:animRot>
                                    <p:animRot by="240000">
                                      <p:cBhvr>
                                        <p:cTn id="45" dur="200" fill="hold">
                                          <p:stCondLst>
                                            <p:cond delay="400"/>
                                          </p:stCondLst>
                                        </p:cTn>
                                        <p:tgtEl>
                                          <p:spTgt spid="3">
                                            <p:txEl>
                                              <p:pRg st="3" end="3"/>
                                            </p:txEl>
                                          </p:spTgt>
                                        </p:tgtEl>
                                        <p:attrNameLst>
                                          <p:attrName>r</p:attrName>
                                        </p:attrNameLst>
                                      </p:cBhvr>
                                    </p:animRot>
                                    <p:animRot by="-240000">
                                      <p:cBhvr>
                                        <p:cTn id="46" dur="200" fill="hold">
                                          <p:stCondLst>
                                            <p:cond delay="600"/>
                                          </p:stCondLst>
                                        </p:cTn>
                                        <p:tgtEl>
                                          <p:spTgt spid="3">
                                            <p:txEl>
                                              <p:pRg st="3" end="3"/>
                                            </p:txEl>
                                          </p:spTgt>
                                        </p:tgtEl>
                                        <p:attrNameLst>
                                          <p:attrName>r</p:attrName>
                                        </p:attrNameLst>
                                      </p:cBhvr>
                                    </p:animRot>
                                    <p:animRot by="120000">
                                      <p:cBhvr>
                                        <p:cTn id="47" dur="200" fill="hold">
                                          <p:stCondLst>
                                            <p:cond delay="800"/>
                                          </p:stCondLst>
                                        </p:cTn>
                                        <p:tgtEl>
                                          <p:spTgt spid="3">
                                            <p:txEl>
                                              <p:pRg st="3" end="3"/>
                                            </p:txEl>
                                          </p:spTgt>
                                        </p:tgtEl>
                                        <p:attrNameLst>
                                          <p:attrName>r</p:attrName>
                                        </p:attrNameLst>
                                      </p:cBhvr>
                                    </p:animRot>
                                  </p:childTnLst>
                                </p:cTn>
                              </p:par>
                              <p:par>
                                <p:cTn id="48" presetID="32" presetClass="emph" presetSubtype="0" fill="hold" grpId="0" nodeType="withEffect">
                                  <p:stCondLst>
                                    <p:cond delay="0"/>
                                  </p:stCondLst>
                                  <p:childTnLst>
                                    <p:animClr clrSpc="rgb">
                                      <p:cBhvr override="childStyle">
                                        <p:cTn id="49" dur="100" fill="hold"/>
                                        <p:tgtEl>
                                          <p:spTgt spid="3">
                                            <p:txEl>
                                              <p:pRg st="5" end="5"/>
                                            </p:txEl>
                                          </p:spTgt>
                                        </p:tgtEl>
                                        <p:attrNameLst>
                                          <p:attrName>style.color</p:attrName>
                                        </p:attrNameLst>
                                      </p:cBhvr>
                                      <p:to>
                                        <a:schemeClr val="accent2"/>
                                      </p:to>
                                    </p:animClr>
                                    <p:animClr clrSpc="rgb">
                                      <p:cBhvr>
                                        <p:cTn id="50" dur="100" fill="hold"/>
                                        <p:tgtEl>
                                          <p:spTgt spid="3">
                                            <p:txEl>
                                              <p:pRg st="5" end="5"/>
                                            </p:txEl>
                                          </p:spTgt>
                                        </p:tgtEl>
                                        <p:attrNameLst>
                                          <p:attrName>fillcolor</p:attrName>
                                        </p:attrNameLst>
                                      </p:cBhvr>
                                      <p:to>
                                        <a:schemeClr val="accent2"/>
                                      </p:to>
                                    </p:animClr>
                                    <p:set>
                                      <p:cBhvr>
                                        <p:cTn id="51" dur="100" fill="hold"/>
                                        <p:tgtEl>
                                          <p:spTgt spid="3">
                                            <p:txEl>
                                              <p:pRg st="5" end="5"/>
                                            </p:txEl>
                                          </p:spTgt>
                                        </p:tgtEl>
                                        <p:attrNameLst>
                                          <p:attrName>fill.type</p:attrName>
                                        </p:attrNameLst>
                                      </p:cBhvr>
                                      <p:to>
                                        <p:strVal val="solid"/>
                                      </p:to>
                                    </p:set>
                                    <p:set>
                                      <p:cBhvr>
                                        <p:cTn id="52" dur="100" fill="hold"/>
                                        <p:tgtEl>
                                          <p:spTgt spid="3">
                                            <p:txEl>
                                              <p:pRg st="5" end="5"/>
                                            </p:txEl>
                                          </p:spTgt>
                                        </p:tgtEl>
                                        <p:attrNameLst>
                                          <p:attrName>fill.on</p:attrName>
                                        </p:attrNameLst>
                                      </p:cBhvr>
                                      <p:to>
                                        <p:strVal val="true"/>
                                      </p:to>
                                    </p:set>
                                    <p:animRot by="120000">
                                      <p:cBhvr>
                                        <p:cTn id="53" dur="100" fill="hold">
                                          <p:stCondLst>
                                            <p:cond delay="0"/>
                                          </p:stCondLst>
                                        </p:cTn>
                                        <p:tgtEl>
                                          <p:spTgt spid="3">
                                            <p:txEl>
                                              <p:pRg st="5" end="5"/>
                                            </p:txEl>
                                          </p:spTgt>
                                        </p:tgtEl>
                                        <p:attrNameLst>
                                          <p:attrName>r</p:attrName>
                                        </p:attrNameLst>
                                      </p:cBhvr>
                                    </p:animRot>
                                    <p:animRot by="-240000">
                                      <p:cBhvr>
                                        <p:cTn id="54" dur="200" fill="hold">
                                          <p:stCondLst>
                                            <p:cond delay="200"/>
                                          </p:stCondLst>
                                        </p:cTn>
                                        <p:tgtEl>
                                          <p:spTgt spid="3">
                                            <p:txEl>
                                              <p:pRg st="5" end="5"/>
                                            </p:txEl>
                                          </p:spTgt>
                                        </p:tgtEl>
                                        <p:attrNameLst>
                                          <p:attrName>r</p:attrName>
                                        </p:attrNameLst>
                                      </p:cBhvr>
                                    </p:animRot>
                                    <p:animRot by="240000">
                                      <p:cBhvr>
                                        <p:cTn id="55" dur="200" fill="hold">
                                          <p:stCondLst>
                                            <p:cond delay="400"/>
                                          </p:stCondLst>
                                        </p:cTn>
                                        <p:tgtEl>
                                          <p:spTgt spid="3">
                                            <p:txEl>
                                              <p:pRg st="5" end="5"/>
                                            </p:txEl>
                                          </p:spTgt>
                                        </p:tgtEl>
                                        <p:attrNameLst>
                                          <p:attrName>r</p:attrName>
                                        </p:attrNameLst>
                                      </p:cBhvr>
                                    </p:animRot>
                                    <p:animRot by="-240000">
                                      <p:cBhvr>
                                        <p:cTn id="56" dur="200" fill="hold">
                                          <p:stCondLst>
                                            <p:cond delay="600"/>
                                          </p:stCondLst>
                                        </p:cTn>
                                        <p:tgtEl>
                                          <p:spTgt spid="3">
                                            <p:txEl>
                                              <p:pRg st="5" end="5"/>
                                            </p:txEl>
                                          </p:spTgt>
                                        </p:tgtEl>
                                        <p:attrNameLst>
                                          <p:attrName>r</p:attrName>
                                        </p:attrNameLst>
                                      </p:cBhvr>
                                    </p:animRot>
                                    <p:animRot by="120000">
                                      <p:cBhvr>
                                        <p:cTn id="57" dur="200" fill="hold">
                                          <p:stCondLst>
                                            <p:cond delay="800"/>
                                          </p:stCondLst>
                                        </p:cTn>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heni\Documents\BACKGROUND PPT\p37.jpg"/>
          <p:cNvPicPr>
            <a:picLocks noChangeAspect="1" noChangeArrowheads="1"/>
          </p:cNvPicPr>
          <p:nvPr/>
        </p:nvPicPr>
        <p:blipFill>
          <a:blip r:embed="rId3"/>
          <a:srcRect/>
          <a:stretch>
            <a:fillRect/>
          </a:stretch>
        </p:blipFill>
        <p:spPr bwMode="auto">
          <a:xfrm>
            <a:off x="0" y="0"/>
            <a:ext cx="9143999" cy="6857999"/>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a:xfrm>
            <a:off x="0" y="142852"/>
            <a:ext cx="9144000" cy="796908"/>
          </a:xfrm>
        </p:spPr>
        <p:txBody>
          <a:bodyPr>
            <a:noAutofit/>
          </a:bodyPr>
          <a:lstStyle/>
          <a:p>
            <a:r>
              <a:rPr lang="id-ID" sz="3600" dirty="0" smtClean="0"/>
              <a:t>15. </a:t>
            </a:r>
            <a:r>
              <a:rPr lang="sv-SE" sz="3600" b="1" dirty="0" smtClean="0"/>
              <a:t>Menyimpan Lembar Kerja dengan Nama lain</a:t>
            </a:r>
            <a:endParaRPr lang="id-ID" sz="3600" dirty="0"/>
          </a:p>
        </p:txBody>
      </p:sp>
      <p:sp>
        <p:nvSpPr>
          <p:cNvPr id="3" name="Content Placeholder 2"/>
          <p:cNvSpPr>
            <a:spLocks noGrp="1"/>
          </p:cNvSpPr>
          <p:nvPr>
            <p:ph idx="1"/>
          </p:nvPr>
        </p:nvSpPr>
        <p:spPr>
          <a:xfrm>
            <a:off x="457200" y="1285860"/>
            <a:ext cx="8229600" cy="4840303"/>
          </a:xfrm>
        </p:spPr>
        <p:txBody>
          <a:bodyPr/>
          <a:lstStyle/>
          <a:p>
            <a:pPr algn="just">
              <a:lnSpc>
                <a:spcPct val="110000"/>
              </a:lnSpc>
              <a:buNone/>
            </a:pPr>
            <a:r>
              <a:rPr lang="id-ID" dirty="0" smtClean="0"/>
              <a:t>1. Pilih dan klik menu File, Save As, sehingga muncul kotak dialog Save As.</a:t>
            </a:r>
          </a:p>
          <a:p>
            <a:pPr algn="just">
              <a:lnSpc>
                <a:spcPct val="110000"/>
              </a:lnSpc>
              <a:buNone/>
            </a:pPr>
            <a:r>
              <a:rPr lang="id-ID" dirty="0" smtClean="0"/>
              <a:t>2. Pada kotak Save In pilih dan klik forder tempat penyimpanan data.</a:t>
            </a:r>
          </a:p>
          <a:p>
            <a:pPr algn="just">
              <a:lnSpc>
                <a:spcPct val="110000"/>
              </a:lnSpc>
              <a:buNone/>
            </a:pPr>
            <a:r>
              <a:rPr lang="id-ID" dirty="0" smtClean="0"/>
              <a:t>3. Pada kotak isian file name ketikkan nama file dari lembar kerja yang akan disimpan.</a:t>
            </a:r>
          </a:p>
          <a:p>
            <a:pPr algn="just">
              <a:lnSpc>
                <a:spcPct val="110000"/>
              </a:lnSpc>
              <a:buNone/>
            </a:pPr>
            <a:r>
              <a:rPr lang="id-ID" dirty="0" smtClean="0"/>
              <a:t>4. Klik Save untuk menyimpan lembar kerja.</a:t>
            </a:r>
          </a:p>
          <a:p>
            <a:pPr>
              <a:buNone/>
            </a:pP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path" presetSubtype="0" accel="50000" decel="50000" fill="hold" grpId="0" nodeType="withEffect">
                                  <p:stCondLst>
                                    <p:cond delay="0"/>
                                  </p:stCondLst>
                                  <p:childTnLst>
                                    <p:animMotion origin="layout" path="M 0 0  L 0.091 -0.04528  L 0.125 -0.16647  L 0.158 -0.04528  L 0.249 0  L 0.158 0.04528  L 0.125 0.16647  L 0.091 0.04528  L 0 0  Z" pathEditMode="relative" ptsTypes="">
                                      <p:cBhvr>
                                        <p:cTn id="6" dur="2000" fill="hold"/>
                                        <p:tgtEl>
                                          <p:spTgt spid="2"/>
                                        </p:tgtEl>
                                        <p:attrNameLst>
                                          <p:attrName>ppt_x</p:attrName>
                                          <p:attrName>ppt_y</p:attrName>
                                        </p:attrNameLst>
                                      </p:cBhvr>
                                    </p:animMotion>
                                  </p:childTnLst>
                                </p:cTn>
                              </p:par>
                              <p:par>
                                <p:cTn id="7" presetID="12" presetClass="path" presetSubtype="0" accel="50000" decel="50000" fill="hold" grpId="0" nodeType="withEffect">
                                  <p:stCondLst>
                                    <p:cond delay="0"/>
                                  </p:stCondLst>
                                  <p:childTnLst>
                                    <p:animMotion origin="layout" path="M 0 0  C 0.03 -0.05061  0.075 -0.08257  0.125 -0.08257  C 0.175 -0.08257  0.22 -0.05061  0.25 0  C 0.22 0.05061  0.175 0.08257  0.125 0.08257  C 0.075 0.08257  0.03 0.05061  0 0  Z" pathEditMode="relative" ptsTypes="">
                                      <p:cBhvr>
                                        <p:cTn id="8" dur="2000" fill="hold"/>
                                        <p:tgtEl>
                                          <p:spTgt spid="3">
                                            <p:txEl>
                                              <p:pRg st="0" end="0"/>
                                            </p:txEl>
                                          </p:spTgt>
                                        </p:tgtEl>
                                        <p:attrNameLst>
                                          <p:attrName>ppt_x</p:attrName>
                                          <p:attrName>ppt_y</p:attrName>
                                        </p:attrNameLst>
                                      </p:cBhvr>
                                    </p:animMotion>
                                  </p:childTnLst>
                                </p:cTn>
                              </p:par>
                              <p:par>
                                <p:cTn id="9" presetID="12" presetClass="path" presetSubtype="0" accel="50000" decel="50000" fill="hold" grpId="0" nodeType="withEffect">
                                  <p:stCondLst>
                                    <p:cond delay="0"/>
                                  </p:stCondLst>
                                  <p:childTnLst>
                                    <p:animMotion origin="layout" path="M 0 0  C 0.03 -0.05061  0.075 -0.08257  0.125 -0.08257  C 0.175 -0.08257  0.22 -0.05061  0.25 0  C 0.22 0.05061  0.175 0.08257  0.125 0.08257  C 0.075 0.08257  0.03 0.05061  0 0  Z" pathEditMode="relative" ptsTypes="">
                                      <p:cBhvr>
                                        <p:cTn id="10" dur="2000" fill="hold"/>
                                        <p:tgtEl>
                                          <p:spTgt spid="3">
                                            <p:txEl>
                                              <p:pRg st="1" end="1"/>
                                            </p:txEl>
                                          </p:spTgt>
                                        </p:tgtEl>
                                        <p:attrNameLst>
                                          <p:attrName>ppt_x</p:attrName>
                                          <p:attrName>ppt_y</p:attrName>
                                        </p:attrNameLst>
                                      </p:cBhvr>
                                    </p:animMotion>
                                  </p:childTnLst>
                                </p:cTn>
                              </p:par>
                              <p:par>
                                <p:cTn id="11" presetID="12" presetClass="path" presetSubtype="0" accel="50000" decel="50000" fill="hold" grpId="0" nodeType="withEffect">
                                  <p:stCondLst>
                                    <p:cond delay="0"/>
                                  </p:stCondLst>
                                  <p:childTnLst>
                                    <p:animMotion origin="layout" path="M 0 0  C 0.03 -0.05061  0.075 -0.08257  0.125 -0.08257  C 0.175 -0.08257  0.22 -0.05061  0.25 0  C 0.22 0.05061  0.175 0.08257  0.125 0.08257  C 0.075 0.08257  0.03 0.05061  0 0  Z" pathEditMode="relative" ptsTypes="">
                                      <p:cBhvr>
                                        <p:cTn id="12" dur="2000" fill="hold"/>
                                        <p:tgtEl>
                                          <p:spTgt spid="3">
                                            <p:txEl>
                                              <p:pRg st="2" end="2"/>
                                            </p:txEl>
                                          </p:spTgt>
                                        </p:tgtEl>
                                        <p:attrNameLst>
                                          <p:attrName>ppt_x</p:attrName>
                                          <p:attrName>ppt_y</p:attrName>
                                        </p:attrNameLst>
                                      </p:cBhvr>
                                    </p:animMotion>
                                  </p:childTnLst>
                                </p:cTn>
                              </p:par>
                              <p:par>
                                <p:cTn id="13" presetID="12" presetClass="path" presetSubtype="0" accel="50000" decel="50000" fill="hold" grpId="0" nodeType="withEffect">
                                  <p:stCondLst>
                                    <p:cond delay="0"/>
                                  </p:stCondLst>
                                  <p:childTnLst>
                                    <p:animMotion origin="layout" path="M 0 0  C 0.03 -0.05061  0.075 -0.08257  0.125 -0.08257  C 0.175 -0.08257  0.22 -0.05061  0.25 0  C 0.22 0.05061  0.175 0.08257  0.125 0.08257  C 0.075 0.08257  0.03 0.05061  0 0  Z" pathEditMode="relative" ptsTypes="">
                                      <p:cBhvr>
                                        <p:cTn id="14" dur="2000" fill="hold"/>
                                        <p:tgtEl>
                                          <p:spTgt spid="3">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heni\Documents\BACKGROUND PPT\p50.jpg"/>
          <p:cNvPicPr>
            <a:picLocks noChangeAspect="1" noChangeArrowheads="1"/>
          </p:cNvPicPr>
          <p:nvPr/>
        </p:nvPicPr>
        <p:blipFill>
          <a:blip r:embed="rId4"/>
          <a:srcRect/>
          <a:stretch>
            <a:fillRect/>
          </a:stretch>
        </p:blipFill>
        <p:spPr bwMode="auto">
          <a:xfrm>
            <a:off x="0" y="0"/>
            <a:ext cx="9143999" cy="68580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Title 1"/>
          <p:cNvSpPr>
            <a:spLocks noGrp="1"/>
          </p:cNvSpPr>
          <p:nvPr>
            <p:ph type="title"/>
          </p:nvPr>
        </p:nvSpPr>
        <p:spPr>
          <a:xfrm>
            <a:off x="457200" y="274638"/>
            <a:ext cx="8686800" cy="1143000"/>
          </a:xfrm>
        </p:spPr>
        <p:txBody>
          <a:bodyPr>
            <a:noAutofit/>
          </a:bodyPr>
          <a:lstStyle/>
          <a:p>
            <a:r>
              <a:rPr lang="id-ID" sz="3600" dirty="0" smtClean="0">
                <a:solidFill>
                  <a:srgbClr val="C00000"/>
                </a:solidFill>
              </a:rPr>
              <a:t>16. </a:t>
            </a:r>
            <a:r>
              <a:rPr lang="id-ID" sz="3600" b="1" dirty="0" smtClean="0">
                <a:solidFill>
                  <a:srgbClr val="C00000"/>
                </a:solidFill>
              </a:rPr>
              <a:t>Menggunakan Rumus (Formula) dan Fungsi</a:t>
            </a:r>
            <a:endParaRPr lang="id-ID" sz="3600" dirty="0">
              <a:solidFill>
                <a:srgbClr val="C00000"/>
              </a:solidFill>
            </a:endParaRPr>
          </a:p>
        </p:txBody>
      </p:sp>
      <p:sp>
        <p:nvSpPr>
          <p:cNvPr id="3" name="Content Placeholder 2"/>
          <p:cNvSpPr>
            <a:spLocks noGrp="1"/>
          </p:cNvSpPr>
          <p:nvPr>
            <p:ph idx="1"/>
          </p:nvPr>
        </p:nvSpPr>
        <p:spPr/>
        <p:txBody>
          <a:bodyPr/>
          <a:lstStyle/>
          <a:p>
            <a:pPr algn="ctr">
              <a:buNone/>
            </a:pPr>
            <a:r>
              <a:rPr lang="id-ID" b="1" dirty="0" smtClean="0">
                <a:solidFill>
                  <a:srgbClr val="C00000"/>
                </a:solidFill>
              </a:rPr>
              <a:t>Tabel 3.2. Operator Matematika</a:t>
            </a:r>
            <a:endParaRPr lang="id-ID" dirty="0" smtClean="0">
              <a:solidFill>
                <a:srgbClr val="C00000"/>
              </a:solidFill>
            </a:endParaRPr>
          </a:p>
          <a:p>
            <a:pPr>
              <a:buNone/>
            </a:pPr>
            <a:endParaRPr lang="id-ID" dirty="0" smtClean="0"/>
          </a:p>
          <a:p>
            <a:pPr>
              <a:buNone/>
            </a:pPr>
            <a:endParaRPr lang="id-ID" dirty="0"/>
          </a:p>
        </p:txBody>
      </p:sp>
      <p:pic>
        <p:nvPicPr>
          <p:cNvPr id="5" name="Picture 2"/>
          <p:cNvPicPr>
            <a:picLocks noChangeAspect="1" noChangeArrowheads="1"/>
          </p:cNvPicPr>
          <p:nvPr/>
        </p:nvPicPr>
        <p:blipFill>
          <a:blip r:embed="rId5"/>
          <a:srcRect/>
          <a:stretch>
            <a:fillRect/>
          </a:stretch>
        </p:blipFill>
        <p:spPr bwMode="auto">
          <a:xfrm>
            <a:off x="3000364" y="2357430"/>
            <a:ext cx="3214710" cy="2143140"/>
          </a:xfrm>
          <a:prstGeom prst="rect">
            <a:avLst/>
          </a:prstGeom>
          <a:noFill/>
          <a:ln w="9525">
            <a:noFill/>
            <a:miter lim="800000"/>
            <a:headEnd/>
            <a:tailEnd/>
          </a:ln>
          <a:effectLst/>
        </p:spPr>
      </p:pic>
      <p:sp>
        <p:nvSpPr>
          <p:cNvPr id="6" name="Rectangle 5"/>
          <p:cNvSpPr/>
          <p:nvPr/>
        </p:nvSpPr>
        <p:spPr>
          <a:xfrm>
            <a:off x="1214414" y="4857760"/>
            <a:ext cx="7929586" cy="1384995"/>
          </a:xfrm>
          <a:prstGeom prst="rect">
            <a:avLst/>
          </a:prstGeom>
        </p:spPr>
        <p:txBody>
          <a:bodyPr wrap="square">
            <a:spAutoFit/>
          </a:bodyPr>
          <a:lstStyle/>
          <a:p>
            <a:r>
              <a:rPr lang="id-ID" sz="2800" dirty="0" smtClean="0">
                <a:solidFill>
                  <a:srgbClr val="C00000"/>
                </a:solidFill>
              </a:rPr>
              <a:t>Proses perhitungan akan dilakukan sesuai dengan derajat urutan dari operator ini, dimulai dari pangkat (^), kali (*), atau bagi (/), tambah (+) atau kurang (-).</a:t>
            </a:r>
            <a:endParaRPr lang="id-ID" sz="2800" dirty="0">
              <a:solidFill>
                <a:srgbClr val="C00000"/>
              </a:solidFill>
            </a:endParaRPr>
          </a:p>
        </p:txBody>
      </p:sp>
    </p:spTree>
  </p:cSld>
  <p:clrMapOvr>
    <a:masterClrMapping/>
  </p:clrMapOvr>
  <p:transition spd="med" advClick="0" advTm="5000">
    <p:wheel spokes="8"/>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par>
                                <p:cTn id="14" presetID="10" presetClass="path" presetSubtype="0" accel="50000" decel="50000" fill="hold" nodeType="withEffect">
                                  <p:stCondLst>
                                    <p:cond delay="0"/>
                                  </p:stCondLst>
                                  <p:childTnLst>
                                    <p:animMotion origin="layout" path="M 0 0  L 0.073 -0.09722  L 0.177 -0.09722  L 0.25 0  L 0.25 0.13851  L 0.177 0.23573  L 0.073 0.23573  L 0 0.13851  L 0 0  Z" pathEditMode="relative" ptsTypes="">
                                      <p:cBhvr>
                                        <p:cTn id="15"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eni\Documents\BACKGROUND PPT\p41.jpg"/>
          <p:cNvPicPr>
            <a:picLocks noChangeAspect="1" noChangeArrowheads="1"/>
          </p:cNvPicPr>
          <p:nvPr/>
        </p:nvPicPr>
        <p:blipFill>
          <a:blip r:embed="rId4"/>
          <a:srcRect/>
          <a:stretch>
            <a:fillRect/>
          </a:stretch>
        </p:blipFill>
        <p:spPr bwMode="auto">
          <a:xfrm>
            <a:off x="0" y="0"/>
            <a:ext cx="9144000" cy="664366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 name="Title 1"/>
          <p:cNvSpPr>
            <a:spLocks noGrp="1"/>
          </p:cNvSpPr>
          <p:nvPr>
            <p:ph type="title"/>
          </p:nvPr>
        </p:nvSpPr>
        <p:spPr>
          <a:xfrm>
            <a:off x="-1928858" y="0"/>
            <a:ext cx="8229600" cy="1143000"/>
          </a:xfrm>
        </p:spPr>
        <p:txBody>
          <a:bodyPr>
            <a:normAutofit fontScale="90000"/>
          </a:bodyPr>
          <a:lstStyle/>
          <a:p>
            <a:r>
              <a:rPr lang="id-ID" sz="3600" dirty="0" smtClean="0"/>
              <a:t>13. </a:t>
            </a:r>
            <a:r>
              <a:rPr lang="id-ID" sz="3600" b="1" dirty="0" smtClean="0"/>
              <a:t>Menulis Rumus</a:t>
            </a:r>
            <a:br>
              <a:rPr lang="id-ID" sz="3600" b="1" dirty="0" smtClean="0"/>
            </a:br>
            <a:endParaRPr lang="id-ID" sz="3600" dirty="0"/>
          </a:p>
        </p:txBody>
      </p:sp>
      <p:sp>
        <p:nvSpPr>
          <p:cNvPr id="3" name="Content Placeholder 2"/>
          <p:cNvSpPr>
            <a:spLocks noGrp="1"/>
          </p:cNvSpPr>
          <p:nvPr>
            <p:ph idx="1"/>
          </p:nvPr>
        </p:nvSpPr>
        <p:spPr>
          <a:xfrm>
            <a:off x="457200" y="857233"/>
            <a:ext cx="8229600" cy="4857784"/>
          </a:xfrm>
        </p:spPr>
        <p:txBody>
          <a:bodyPr/>
          <a:lstStyle/>
          <a:p>
            <a:pPr algn="just">
              <a:buNone/>
            </a:pPr>
            <a:r>
              <a:rPr lang="id-ID" sz="2800" dirty="0" smtClean="0"/>
              <a:t>a.</a:t>
            </a:r>
            <a:r>
              <a:rPr lang="id-ID" sz="2400" dirty="0" smtClean="0"/>
              <a:t>Letakkan penunjuk sel pada sel tempat hasil rumus akan ditampilkan (pada contoh diatas sel C6)</a:t>
            </a:r>
          </a:p>
          <a:p>
            <a:pPr algn="just">
              <a:buNone/>
            </a:pPr>
            <a:r>
              <a:rPr lang="nn-NO" sz="2400" dirty="0" smtClean="0"/>
              <a:t>b.Pada formula bar, ketikkan = 5000000+3500000, lalu tekan</a:t>
            </a:r>
            <a:r>
              <a:rPr lang="id-ID" sz="2400" dirty="0" smtClean="0"/>
              <a:t> tombol enter. Menulis rumus dengan cara ini cukup mudah kalau rumusnya sederhana </a:t>
            </a:r>
            <a:r>
              <a:rPr lang="nn-NO" sz="2400" dirty="0" smtClean="0"/>
              <a:t>dan pendek serta angkanya tetap.</a:t>
            </a:r>
            <a:endParaRPr lang="id-ID" sz="2400" dirty="0" smtClean="0"/>
          </a:p>
          <a:p>
            <a:pPr>
              <a:buNone/>
            </a:pPr>
            <a:endParaRPr lang="id-ID" dirty="0"/>
          </a:p>
        </p:txBody>
      </p:sp>
      <p:pic>
        <p:nvPicPr>
          <p:cNvPr id="5" name="Picture 2"/>
          <p:cNvPicPr>
            <a:picLocks noChangeAspect="1" noChangeArrowheads="1"/>
          </p:cNvPicPr>
          <p:nvPr/>
        </p:nvPicPr>
        <p:blipFill>
          <a:blip r:embed="rId5"/>
          <a:srcRect/>
          <a:stretch>
            <a:fillRect/>
          </a:stretch>
        </p:blipFill>
        <p:spPr bwMode="auto">
          <a:xfrm>
            <a:off x="1785918" y="3071810"/>
            <a:ext cx="5357850" cy="2714644"/>
          </a:xfrm>
          <a:prstGeom prst="rect">
            <a:avLst/>
          </a:prstGeom>
          <a:noFill/>
          <a:ln w="9525">
            <a:noFill/>
            <a:miter lim="800000"/>
            <a:headEnd/>
            <a:tailEnd/>
          </a:ln>
          <a:effectLst/>
        </p:spPr>
      </p:pic>
      <p:sp>
        <p:nvSpPr>
          <p:cNvPr id="6" name="Rectangle 5"/>
          <p:cNvSpPr/>
          <p:nvPr/>
        </p:nvSpPr>
        <p:spPr>
          <a:xfrm>
            <a:off x="2071670" y="6000768"/>
            <a:ext cx="4572000" cy="646331"/>
          </a:xfrm>
          <a:prstGeom prst="rect">
            <a:avLst/>
          </a:prstGeom>
        </p:spPr>
        <p:txBody>
          <a:bodyPr>
            <a:spAutoFit/>
          </a:bodyPr>
          <a:lstStyle/>
          <a:p>
            <a:r>
              <a:rPr lang="id-ID" b="1" dirty="0" smtClean="0"/>
              <a:t>Gambar 3.11. Contoh Penulisan Rumus</a:t>
            </a:r>
          </a:p>
          <a:p>
            <a:endParaRPr lang="id-ID" dirty="0"/>
          </a:p>
        </p:txBody>
      </p:sp>
    </p:spTree>
  </p:cSld>
  <p:clrMapOvr>
    <a:masterClrMapping/>
  </p:clrMapOvr>
  <p:transition spd="med" advClick="0" advTm="5000">
    <p:wheel spokes="8"/>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par>
                                <p:cTn id="9" presetID="19" presetClass="entr" presetSubtype="1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0" fill="hold"/>
                                        <p:tgtEl>
                                          <p:spTgt spid="5"/>
                                        </p:tgtEl>
                                        <p:attrNameLst>
                                          <p:attrName>ppt_w</p:attrName>
                                        </p:attrNameLst>
                                      </p:cBhvr>
                                      <p:tavLst>
                                        <p:tav tm="0" fmla="#ppt_w*sin(2.5*pi*$)">
                                          <p:val>
                                            <p:fltVal val="0"/>
                                          </p:val>
                                        </p:tav>
                                        <p:tav tm="100000">
                                          <p:val>
                                            <p:fltVal val="1"/>
                                          </p:val>
                                        </p:tav>
                                      </p:tavLst>
                                    </p:anim>
                                    <p:anim calcmode="lin" valueType="num">
                                      <p:cBhvr>
                                        <p:cTn id="12" dur="5000" fill="hold"/>
                                        <p:tgtEl>
                                          <p:spTgt spid="5"/>
                                        </p:tgtEl>
                                        <p:attrNameLst>
                                          <p:attrName>ppt_h</p:attrName>
                                        </p:attrNameLst>
                                      </p:cBhvr>
                                      <p:tavLst>
                                        <p:tav tm="0">
                                          <p:val>
                                            <p:strVal val="#ppt_h"/>
                                          </p:val>
                                        </p:tav>
                                        <p:tav tm="100000">
                                          <p:val>
                                            <p:strVal val="#ppt_h"/>
                                          </p:val>
                                        </p:tav>
                                      </p:tavLst>
                                    </p:anim>
                                  </p:childTnLst>
                                </p:cTn>
                              </p:par>
                              <p:par>
                                <p:cTn id="13" presetID="26"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par>
                                <p:cTn id="29" presetID="26" presetClass="entr" presetSubtype="0" fill="hold" grpId="0" nodeType="with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wipe(down)">
                                      <p:cBhvr>
                                        <p:cTn id="31" dur="580">
                                          <p:stCondLst>
                                            <p:cond delay="0"/>
                                          </p:stCondLst>
                                        </p:cTn>
                                        <p:tgtEl>
                                          <p:spTgt spid="3">
                                            <p:txEl>
                                              <p:pRg st="1" end="1"/>
                                            </p:txEl>
                                          </p:spTgt>
                                        </p:tgtEl>
                                      </p:cBhvr>
                                    </p:animEffect>
                                    <p:anim calcmode="lin" valueType="num">
                                      <p:cBhvr>
                                        <p:cTn id="3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1" end="1"/>
                                            </p:txEl>
                                          </p:spTgt>
                                        </p:tgtEl>
                                      </p:cBhvr>
                                      <p:to x="100000" y="60000"/>
                                    </p:animScale>
                                    <p:animScale>
                                      <p:cBhvr>
                                        <p:cTn id="38" dur="166" decel="50000">
                                          <p:stCondLst>
                                            <p:cond delay="676"/>
                                          </p:stCondLst>
                                        </p:cTn>
                                        <p:tgtEl>
                                          <p:spTgt spid="3">
                                            <p:txEl>
                                              <p:pRg st="1" end="1"/>
                                            </p:txEl>
                                          </p:spTgt>
                                        </p:tgtEl>
                                      </p:cBhvr>
                                      <p:to x="100000" y="100000"/>
                                    </p:animScale>
                                    <p:animScale>
                                      <p:cBhvr>
                                        <p:cTn id="39" dur="26">
                                          <p:stCondLst>
                                            <p:cond delay="1312"/>
                                          </p:stCondLst>
                                        </p:cTn>
                                        <p:tgtEl>
                                          <p:spTgt spid="3">
                                            <p:txEl>
                                              <p:pRg st="1" end="1"/>
                                            </p:txEl>
                                          </p:spTgt>
                                        </p:tgtEl>
                                      </p:cBhvr>
                                      <p:to x="100000" y="80000"/>
                                    </p:animScale>
                                    <p:animScale>
                                      <p:cBhvr>
                                        <p:cTn id="40" dur="166" decel="50000">
                                          <p:stCondLst>
                                            <p:cond delay="1338"/>
                                          </p:stCondLst>
                                        </p:cTn>
                                        <p:tgtEl>
                                          <p:spTgt spid="3">
                                            <p:txEl>
                                              <p:pRg st="1" end="1"/>
                                            </p:txEl>
                                          </p:spTgt>
                                        </p:tgtEl>
                                      </p:cBhvr>
                                      <p:to x="100000" y="100000"/>
                                    </p:animScale>
                                    <p:animScale>
                                      <p:cBhvr>
                                        <p:cTn id="41" dur="26">
                                          <p:stCondLst>
                                            <p:cond delay="1642"/>
                                          </p:stCondLst>
                                        </p:cTn>
                                        <p:tgtEl>
                                          <p:spTgt spid="3">
                                            <p:txEl>
                                              <p:pRg st="1" end="1"/>
                                            </p:txEl>
                                          </p:spTgt>
                                        </p:tgtEl>
                                      </p:cBhvr>
                                      <p:to x="100000" y="90000"/>
                                    </p:animScale>
                                    <p:animScale>
                                      <p:cBhvr>
                                        <p:cTn id="42" dur="166" decel="50000">
                                          <p:stCondLst>
                                            <p:cond delay="1668"/>
                                          </p:stCondLst>
                                        </p:cTn>
                                        <p:tgtEl>
                                          <p:spTgt spid="3">
                                            <p:txEl>
                                              <p:pRg st="1" end="1"/>
                                            </p:txEl>
                                          </p:spTgt>
                                        </p:tgtEl>
                                      </p:cBhvr>
                                      <p:to x="100000" y="100000"/>
                                    </p:animScale>
                                    <p:animScale>
                                      <p:cBhvr>
                                        <p:cTn id="43" dur="26">
                                          <p:stCondLst>
                                            <p:cond delay="1808"/>
                                          </p:stCondLst>
                                        </p:cTn>
                                        <p:tgtEl>
                                          <p:spTgt spid="3">
                                            <p:txEl>
                                              <p:pRg st="1" end="1"/>
                                            </p:txEl>
                                          </p:spTgt>
                                        </p:tgtEl>
                                      </p:cBhvr>
                                      <p:to x="100000" y="95000"/>
                                    </p:animScale>
                                    <p:animScale>
                                      <p:cBhvr>
                                        <p:cTn id="44" dur="166" decel="50000">
                                          <p:stCondLst>
                                            <p:cond delay="1834"/>
                                          </p:stCondLst>
                                        </p:cTn>
                                        <p:tgtEl>
                                          <p:spTgt spid="3">
                                            <p:txEl>
                                              <p:pRg st="1" end="1"/>
                                            </p:txEl>
                                          </p:spTgt>
                                        </p:tgtEl>
                                      </p:cBhvr>
                                      <p:to x="100000" y="100000"/>
                                    </p:animScale>
                                  </p:childTnLst>
                                </p:cTn>
                              </p:par>
                              <p:par>
                                <p:cTn id="45" presetID="34" presetClass="entr" presetSubtype="0" fill="hold" grpId="0" nodeType="withEffect">
                                  <p:stCondLst>
                                    <p:cond delay="0"/>
                                  </p:stCondLst>
                                  <p:childTnLst>
                                    <p:set>
                                      <p:cBhvr>
                                        <p:cTn id="46" dur="1" fill="hold">
                                          <p:stCondLst>
                                            <p:cond delay="0"/>
                                          </p:stCondLst>
                                        </p:cTn>
                                        <p:tgtEl>
                                          <p:spTgt spid="6"/>
                                        </p:tgtEl>
                                        <p:attrNameLst>
                                          <p:attrName>style.visibility</p:attrName>
                                        </p:attrNameLst>
                                      </p:cBhvr>
                                      <p:to>
                                        <p:strVal val="visible"/>
                                      </p:to>
                                    </p:set>
                                    <p:anim from="(-#ppt_w/2)" to="(#ppt_x)" calcmode="lin" valueType="num">
                                      <p:cBhvr>
                                        <p:cTn id="47" dur="600" fill="hold">
                                          <p:stCondLst>
                                            <p:cond delay="0"/>
                                          </p:stCondLst>
                                        </p:cTn>
                                        <p:tgtEl>
                                          <p:spTgt spid="6"/>
                                        </p:tgtEl>
                                        <p:attrNameLst>
                                          <p:attrName>ppt_x</p:attrName>
                                        </p:attrNameLst>
                                      </p:cBhvr>
                                    </p:anim>
                                    <p:anim from="0" to="-1.0" calcmode="lin" valueType="num">
                                      <p:cBhvr>
                                        <p:cTn id="48" dur="200" decel="50000" autoRev="1" fill="hold">
                                          <p:stCondLst>
                                            <p:cond delay="600"/>
                                          </p:stCondLst>
                                        </p:cTn>
                                        <p:tgtEl>
                                          <p:spTgt spid="6"/>
                                        </p:tgtEl>
                                        <p:attrNameLst>
                                          <p:attrName>xshear</p:attrName>
                                        </p:attrNameLst>
                                      </p:cBhvr>
                                    </p:anim>
                                    <p:animScale>
                                      <p:cBhvr>
                                        <p:cTn id="49" dur="200" decel="100000" autoRev="1" fill="hold">
                                          <p:stCondLst>
                                            <p:cond delay="600"/>
                                          </p:stCondLst>
                                        </p:cTn>
                                        <p:tgtEl>
                                          <p:spTgt spid="6"/>
                                        </p:tgtEl>
                                      </p:cBhvr>
                                      <p:from x="100000" y="100000"/>
                                      <p:to x="80000" y="100000"/>
                                    </p:animScale>
                                    <p:anim by="(#ppt_h/3+#ppt_w*0.1)" calcmode="lin" valueType="num">
                                      <p:cBhvr additive="sum">
                                        <p:cTn id="50"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eni\Documents\BACKGROUND PPT\p65.jpg"/>
          <p:cNvPicPr>
            <a:picLocks noChangeAspect="1" noChangeArrowheads="1"/>
          </p:cNvPicPr>
          <p:nvPr/>
        </p:nvPicPr>
        <p:blipFill>
          <a:blip r:embed="rId4"/>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357158" y="214290"/>
            <a:ext cx="8229600" cy="6143668"/>
          </a:xfrm>
        </p:spPr>
        <p:txBody>
          <a:bodyPr>
            <a:normAutofit fontScale="62500" lnSpcReduction="20000"/>
          </a:bodyPr>
          <a:lstStyle/>
          <a:p>
            <a:pPr algn="just">
              <a:buNone/>
            </a:pPr>
            <a:r>
              <a:rPr lang="fi-FI" sz="4000" dirty="0" smtClean="0"/>
              <a:t>2. Menulis rumus dengan menggunakan alamat sel</a:t>
            </a:r>
          </a:p>
          <a:p>
            <a:pPr algn="just">
              <a:buNone/>
            </a:pPr>
            <a:r>
              <a:rPr lang="id-ID" sz="4000" dirty="0" smtClean="0"/>
              <a:t>a. Letakkan penunjuk sel pada sel tempat hasil rumus ditampilkan (sel C6 misalnya)</a:t>
            </a:r>
          </a:p>
          <a:p>
            <a:pPr algn="just">
              <a:buNone/>
            </a:pPr>
            <a:r>
              <a:rPr lang="id-ID" sz="4000" dirty="0" smtClean="0"/>
              <a:t>b. Pada formula bar, ketikkan = C4+C5, lalu tekan tombol enter.</a:t>
            </a:r>
          </a:p>
          <a:p>
            <a:pPr algn="just">
              <a:buNone/>
            </a:pPr>
            <a:r>
              <a:rPr lang="id-ID" sz="4000" dirty="0" smtClean="0"/>
              <a:t>	Menulis rumus dengan cara ini sangat bermanfaat jika datanya sering berubah.</a:t>
            </a:r>
          </a:p>
          <a:p>
            <a:pPr algn="just">
              <a:buNone/>
            </a:pPr>
            <a:endParaRPr lang="id-ID" sz="4000" dirty="0" smtClean="0"/>
          </a:p>
          <a:p>
            <a:pPr>
              <a:buNone/>
            </a:pPr>
            <a:r>
              <a:rPr lang="id-ID" sz="4000" dirty="0" smtClean="0"/>
              <a:t>3. Menulis rumus dengan bantuan mouse</a:t>
            </a:r>
          </a:p>
          <a:p>
            <a:pPr algn="just">
              <a:buNone/>
            </a:pPr>
            <a:r>
              <a:rPr lang="id-ID" sz="4000" dirty="0" smtClean="0"/>
              <a:t>a. Letakkan penunjuk sel pada sel tempat hasil rumus akan ditampilkan (pada contoh diatas sel C6)</a:t>
            </a:r>
          </a:p>
          <a:p>
            <a:pPr>
              <a:buNone/>
            </a:pPr>
            <a:r>
              <a:rPr lang="fi-FI" sz="4000" dirty="0" smtClean="0"/>
              <a:t>b. ketikkan = , kemudian pilih dan klik sel C4</a:t>
            </a:r>
          </a:p>
          <a:p>
            <a:pPr>
              <a:buNone/>
            </a:pPr>
            <a:r>
              <a:rPr lang="id-ID" sz="4000" dirty="0" smtClean="0"/>
              <a:t>c. Ketik +, kemudian pilih dan klik sel C5</a:t>
            </a:r>
          </a:p>
          <a:p>
            <a:pPr>
              <a:buNone/>
            </a:pPr>
            <a:r>
              <a:rPr lang="id-ID" sz="4000" dirty="0" smtClean="0"/>
              <a:t>d. Tekan tombol enter</a:t>
            </a:r>
          </a:p>
          <a:p>
            <a:pPr>
              <a:buNone/>
            </a:pPr>
            <a:r>
              <a:rPr lang="id-ID" sz="4000" dirty="0" smtClean="0"/>
              <a:t>	Menulis rumus dengan cara ini sangat dianjurkan karena memperkecil </a:t>
            </a:r>
            <a:r>
              <a:rPr lang="fi-FI" sz="4000" dirty="0" smtClean="0"/>
              <a:t>kemungkinan salah ketik alamt sel.</a:t>
            </a:r>
            <a:endParaRPr lang="id-ID" sz="4000" dirty="0" smtClean="0"/>
          </a:p>
          <a:p>
            <a:pPr>
              <a:buNone/>
            </a:pPr>
            <a:endParaRPr lang="id-ID" dirty="0"/>
          </a:p>
        </p:txBody>
      </p:sp>
    </p:spTree>
  </p:cSld>
  <p:clrMapOvr>
    <a:masterClrMapping/>
  </p:clrMapOvr>
  <p:transition spd="med" advClick="0" advTm="5000">
    <p:wheel spokes="8"/>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2" end="2"/>
                                            </p:txEl>
                                          </p:spTgt>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3" end="3"/>
                                            </p:txEl>
                                          </p:spTgt>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5" end="5"/>
                                            </p:txEl>
                                          </p:spTgt>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3"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4" dur="1000"/>
                                        <p:tgtEl>
                                          <p:spTgt spid="3">
                                            <p:txEl>
                                              <p:pRg st="6" end="6"/>
                                            </p:txEl>
                                          </p:spTgt>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38"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7" end="7"/>
                                            </p:txEl>
                                          </p:spTgt>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8" end="8"/>
                                            </p:txEl>
                                          </p:spTgt>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p:cTn id="47"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48"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49" dur="1000"/>
                                        <p:tgtEl>
                                          <p:spTgt spid="3">
                                            <p:txEl>
                                              <p:pRg st="9" end="9"/>
                                            </p:txEl>
                                          </p:spTgt>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 calcmode="lin" valueType="num">
                                      <p:cBhvr>
                                        <p:cTn id="52"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53"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54" dur="1000"/>
                                        <p:tgtEl>
                                          <p:spTgt spid="3">
                                            <p:txEl>
                                              <p:pRg st="10" end="10"/>
                                            </p:txEl>
                                          </p:spTgt>
                                        </p:tgtEl>
                                      </p:cBhvr>
                                    </p:animEffect>
                                  </p:childTnLst>
                                </p:cTn>
                              </p:par>
                              <p:par>
                                <p:cTn id="55" presetID="26" presetClass="entr" presetSubtype="0" fill="hold" grpId="1" nodeType="withEffect">
                                  <p:stCondLst>
                                    <p:cond delay="0"/>
                                  </p:stCondLst>
                                  <p:childTnLst>
                                    <p:set>
                                      <p:cBhvr>
                                        <p:cTn id="56" dur="1" fill="hold">
                                          <p:stCondLst>
                                            <p:cond delay="0"/>
                                          </p:stCondLst>
                                        </p:cTn>
                                        <p:tgtEl>
                                          <p:spTgt spid="3">
                                            <p:txEl>
                                              <p:pRg st="0" end="0"/>
                                            </p:txEl>
                                          </p:spTgt>
                                        </p:tgtEl>
                                        <p:attrNameLst>
                                          <p:attrName>style.visibility</p:attrName>
                                        </p:attrNameLst>
                                      </p:cBhvr>
                                      <p:to>
                                        <p:strVal val="visible"/>
                                      </p:to>
                                    </p:set>
                                    <p:animEffect transition="in" filter="wipe(down)">
                                      <p:cBhvr>
                                        <p:cTn id="57" dur="580">
                                          <p:stCondLst>
                                            <p:cond delay="0"/>
                                          </p:stCondLst>
                                        </p:cTn>
                                        <p:tgtEl>
                                          <p:spTgt spid="3">
                                            <p:txEl>
                                              <p:pRg st="0" end="0"/>
                                            </p:txEl>
                                          </p:spTgt>
                                        </p:tgtEl>
                                      </p:cBhvr>
                                    </p:animEffect>
                                    <p:anim calcmode="lin" valueType="num">
                                      <p:cBhvr>
                                        <p:cTn id="5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0" end="0"/>
                                            </p:txEl>
                                          </p:spTgt>
                                        </p:tgtEl>
                                      </p:cBhvr>
                                      <p:to x="100000" y="60000"/>
                                    </p:animScale>
                                    <p:animScale>
                                      <p:cBhvr>
                                        <p:cTn id="64" dur="166" decel="50000">
                                          <p:stCondLst>
                                            <p:cond delay="676"/>
                                          </p:stCondLst>
                                        </p:cTn>
                                        <p:tgtEl>
                                          <p:spTgt spid="3">
                                            <p:txEl>
                                              <p:pRg st="0" end="0"/>
                                            </p:txEl>
                                          </p:spTgt>
                                        </p:tgtEl>
                                      </p:cBhvr>
                                      <p:to x="100000" y="100000"/>
                                    </p:animScale>
                                    <p:animScale>
                                      <p:cBhvr>
                                        <p:cTn id="65" dur="26">
                                          <p:stCondLst>
                                            <p:cond delay="1312"/>
                                          </p:stCondLst>
                                        </p:cTn>
                                        <p:tgtEl>
                                          <p:spTgt spid="3">
                                            <p:txEl>
                                              <p:pRg st="0" end="0"/>
                                            </p:txEl>
                                          </p:spTgt>
                                        </p:tgtEl>
                                      </p:cBhvr>
                                      <p:to x="100000" y="80000"/>
                                    </p:animScale>
                                    <p:animScale>
                                      <p:cBhvr>
                                        <p:cTn id="66" dur="166" decel="50000">
                                          <p:stCondLst>
                                            <p:cond delay="1338"/>
                                          </p:stCondLst>
                                        </p:cTn>
                                        <p:tgtEl>
                                          <p:spTgt spid="3">
                                            <p:txEl>
                                              <p:pRg st="0" end="0"/>
                                            </p:txEl>
                                          </p:spTgt>
                                        </p:tgtEl>
                                      </p:cBhvr>
                                      <p:to x="100000" y="100000"/>
                                    </p:animScale>
                                    <p:animScale>
                                      <p:cBhvr>
                                        <p:cTn id="67" dur="26">
                                          <p:stCondLst>
                                            <p:cond delay="1642"/>
                                          </p:stCondLst>
                                        </p:cTn>
                                        <p:tgtEl>
                                          <p:spTgt spid="3">
                                            <p:txEl>
                                              <p:pRg st="0" end="0"/>
                                            </p:txEl>
                                          </p:spTgt>
                                        </p:tgtEl>
                                      </p:cBhvr>
                                      <p:to x="100000" y="90000"/>
                                    </p:animScale>
                                    <p:animScale>
                                      <p:cBhvr>
                                        <p:cTn id="68" dur="166" decel="50000">
                                          <p:stCondLst>
                                            <p:cond delay="1668"/>
                                          </p:stCondLst>
                                        </p:cTn>
                                        <p:tgtEl>
                                          <p:spTgt spid="3">
                                            <p:txEl>
                                              <p:pRg st="0" end="0"/>
                                            </p:txEl>
                                          </p:spTgt>
                                        </p:tgtEl>
                                      </p:cBhvr>
                                      <p:to x="100000" y="100000"/>
                                    </p:animScale>
                                    <p:animScale>
                                      <p:cBhvr>
                                        <p:cTn id="69" dur="26">
                                          <p:stCondLst>
                                            <p:cond delay="1808"/>
                                          </p:stCondLst>
                                        </p:cTn>
                                        <p:tgtEl>
                                          <p:spTgt spid="3">
                                            <p:txEl>
                                              <p:pRg st="0" end="0"/>
                                            </p:txEl>
                                          </p:spTgt>
                                        </p:tgtEl>
                                      </p:cBhvr>
                                      <p:to x="100000" y="95000"/>
                                    </p:animScale>
                                    <p:animScale>
                                      <p:cBhvr>
                                        <p:cTn id="70" dur="166" decel="50000">
                                          <p:stCondLst>
                                            <p:cond delay="1834"/>
                                          </p:stCondLst>
                                        </p:cTn>
                                        <p:tgtEl>
                                          <p:spTgt spid="3">
                                            <p:txEl>
                                              <p:pRg st="0" end="0"/>
                                            </p:txEl>
                                          </p:spTgt>
                                        </p:tgtEl>
                                      </p:cBhvr>
                                      <p:to x="100000" y="100000"/>
                                    </p:animScale>
                                  </p:childTnLst>
                                </p:cTn>
                              </p:par>
                              <p:par>
                                <p:cTn id="71" presetID="26" presetClass="entr" presetSubtype="0" fill="hold" grpId="1" nodeType="withEffect">
                                  <p:stCondLst>
                                    <p:cond delay="0"/>
                                  </p:stCondLst>
                                  <p:childTnLst>
                                    <p:set>
                                      <p:cBhvr>
                                        <p:cTn id="72" dur="1" fill="hold">
                                          <p:stCondLst>
                                            <p:cond delay="0"/>
                                          </p:stCondLst>
                                        </p:cTn>
                                        <p:tgtEl>
                                          <p:spTgt spid="3">
                                            <p:txEl>
                                              <p:pRg st="1" end="1"/>
                                            </p:txEl>
                                          </p:spTgt>
                                        </p:tgtEl>
                                        <p:attrNameLst>
                                          <p:attrName>style.visibility</p:attrName>
                                        </p:attrNameLst>
                                      </p:cBhvr>
                                      <p:to>
                                        <p:strVal val="visible"/>
                                      </p:to>
                                    </p:set>
                                    <p:animEffect transition="in" filter="wipe(down)">
                                      <p:cBhvr>
                                        <p:cTn id="73" dur="580">
                                          <p:stCondLst>
                                            <p:cond delay="0"/>
                                          </p:stCondLst>
                                        </p:cTn>
                                        <p:tgtEl>
                                          <p:spTgt spid="3">
                                            <p:txEl>
                                              <p:pRg st="1" end="1"/>
                                            </p:txEl>
                                          </p:spTgt>
                                        </p:tgtEl>
                                      </p:cBhvr>
                                    </p:animEffect>
                                    <p:anim calcmode="lin" valueType="num">
                                      <p:cBhvr>
                                        <p:cTn id="7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1" end="1"/>
                                            </p:txEl>
                                          </p:spTgt>
                                        </p:tgtEl>
                                      </p:cBhvr>
                                      <p:to x="100000" y="60000"/>
                                    </p:animScale>
                                    <p:animScale>
                                      <p:cBhvr>
                                        <p:cTn id="80" dur="166" decel="50000">
                                          <p:stCondLst>
                                            <p:cond delay="676"/>
                                          </p:stCondLst>
                                        </p:cTn>
                                        <p:tgtEl>
                                          <p:spTgt spid="3">
                                            <p:txEl>
                                              <p:pRg st="1" end="1"/>
                                            </p:txEl>
                                          </p:spTgt>
                                        </p:tgtEl>
                                      </p:cBhvr>
                                      <p:to x="100000" y="100000"/>
                                    </p:animScale>
                                    <p:animScale>
                                      <p:cBhvr>
                                        <p:cTn id="81" dur="26">
                                          <p:stCondLst>
                                            <p:cond delay="1312"/>
                                          </p:stCondLst>
                                        </p:cTn>
                                        <p:tgtEl>
                                          <p:spTgt spid="3">
                                            <p:txEl>
                                              <p:pRg st="1" end="1"/>
                                            </p:txEl>
                                          </p:spTgt>
                                        </p:tgtEl>
                                      </p:cBhvr>
                                      <p:to x="100000" y="80000"/>
                                    </p:animScale>
                                    <p:animScale>
                                      <p:cBhvr>
                                        <p:cTn id="82" dur="166" decel="50000">
                                          <p:stCondLst>
                                            <p:cond delay="1338"/>
                                          </p:stCondLst>
                                        </p:cTn>
                                        <p:tgtEl>
                                          <p:spTgt spid="3">
                                            <p:txEl>
                                              <p:pRg st="1" end="1"/>
                                            </p:txEl>
                                          </p:spTgt>
                                        </p:tgtEl>
                                      </p:cBhvr>
                                      <p:to x="100000" y="100000"/>
                                    </p:animScale>
                                    <p:animScale>
                                      <p:cBhvr>
                                        <p:cTn id="83" dur="26">
                                          <p:stCondLst>
                                            <p:cond delay="1642"/>
                                          </p:stCondLst>
                                        </p:cTn>
                                        <p:tgtEl>
                                          <p:spTgt spid="3">
                                            <p:txEl>
                                              <p:pRg st="1" end="1"/>
                                            </p:txEl>
                                          </p:spTgt>
                                        </p:tgtEl>
                                      </p:cBhvr>
                                      <p:to x="100000" y="90000"/>
                                    </p:animScale>
                                    <p:animScale>
                                      <p:cBhvr>
                                        <p:cTn id="84" dur="166" decel="50000">
                                          <p:stCondLst>
                                            <p:cond delay="1668"/>
                                          </p:stCondLst>
                                        </p:cTn>
                                        <p:tgtEl>
                                          <p:spTgt spid="3">
                                            <p:txEl>
                                              <p:pRg st="1" end="1"/>
                                            </p:txEl>
                                          </p:spTgt>
                                        </p:tgtEl>
                                      </p:cBhvr>
                                      <p:to x="100000" y="100000"/>
                                    </p:animScale>
                                    <p:animScale>
                                      <p:cBhvr>
                                        <p:cTn id="85" dur="26">
                                          <p:stCondLst>
                                            <p:cond delay="1808"/>
                                          </p:stCondLst>
                                        </p:cTn>
                                        <p:tgtEl>
                                          <p:spTgt spid="3">
                                            <p:txEl>
                                              <p:pRg st="1" end="1"/>
                                            </p:txEl>
                                          </p:spTgt>
                                        </p:tgtEl>
                                      </p:cBhvr>
                                      <p:to x="100000" y="95000"/>
                                    </p:animScale>
                                    <p:animScale>
                                      <p:cBhvr>
                                        <p:cTn id="86" dur="166" decel="50000">
                                          <p:stCondLst>
                                            <p:cond delay="1834"/>
                                          </p:stCondLst>
                                        </p:cTn>
                                        <p:tgtEl>
                                          <p:spTgt spid="3">
                                            <p:txEl>
                                              <p:pRg st="1" end="1"/>
                                            </p:txEl>
                                          </p:spTgt>
                                        </p:tgtEl>
                                      </p:cBhvr>
                                      <p:to x="100000" y="100000"/>
                                    </p:animScale>
                                  </p:childTnLst>
                                </p:cTn>
                              </p:par>
                              <p:par>
                                <p:cTn id="87" presetID="26" presetClass="entr" presetSubtype="0" fill="hold" grpId="1" nodeType="withEffect">
                                  <p:stCondLst>
                                    <p:cond delay="0"/>
                                  </p:stCondLst>
                                  <p:childTnLst>
                                    <p:set>
                                      <p:cBhvr>
                                        <p:cTn id="88" dur="1" fill="hold">
                                          <p:stCondLst>
                                            <p:cond delay="0"/>
                                          </p:stCondLst>
                                        </p:cTn>
                                        <p:tgtEl>
                                          <p:spTgt spid="3">
                                            <p:txEl>
                                              <p:pRg st="2" end="2"/>
                                            </p:txEl>
                                          </p:spTgt>
                                        </p:tgtEl>
                                        <p:attrNameLst>
                                          <p:attrName>style.visibility</p:attrName>
                                        </p:attrNameLst>
                                      </p:cBhvr>
                                      <p:to>
                                        <p:strVal val="visible"/>
                                      </p:to>
                                    </p:set>
                                    <p:animEffect transition="in" filter="wipe(down)">
                                      <p:cBhvr>
                                        <p:cTn id="89" dur="580">
                                          <p:stCondLst>
                                            <p:cond delay="0"/>
                                          </p:stCondLst>
                                        </p:cTn>
                                        <p:tgtEl>
                                          <p:spTgt spid="3">
                                            <p:txEl>
                                              <p:pRg st="2" end="2"/>
                                            </p:txEl>
                                          </p:spTgt>
                                        </p:tgtEl>
                                      </p:cBhvr>
                                    </p:animEffect>
                                    <p:anim calcmode="lin" valueType="num">
                                      <p:cBhvr>
                                        <p:cTn id="9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3">
                                            <p:txEl>
                                              <p:pRg st="2" end="2"/>
                                            </p:txEl>
                                          </p:spTgt>
                                        </p:tgtEl>
                                      </p:cBhvr>
                                      <p:to x="100000" y="60000"/>
                                    </p:animScale>
                                    <p:animScale>
                                      <p:cBhvr>
                                        <p:cTn id="96" dur="166" decel="50000">
                                          <p:stCondLst>
                                            <p:cond delay="676"/>
                                          </p:stCondLst>
                                        </p:cTn>
                                        <p:tgtEl>
                                          <p:spTgt spid="3">
                                            <p:txEl>
                                              <p:pRg st="2" end="2"/>
                                            </p:txEl>
                                          </p:spTgt>
                                        </p:tgtEl>
                                      </p:cBhvr>
                                      <p:to x="100000" y="100000"/>
                                    </p:animScale>
                                    <p:animScale>
                                      <p:cBhvr>
                                        <p:cTn id="97" dur="26">
                                          <p:stCondLst>
                                            <p:cond delay="1312"/>
                                          </p:stCondLst>
                                        </p:cTn>
                                        <p:tgtEl>
                                          <p:spTgt spid="3">
                                            <p:txEl>
                                              <p:pRg st="2" end="2"/>
                                            </p:txEl>
                                          </p:spTgt>
                                        </p:tgtEl>
                                      </p:cBhvr>
                                      <p:to x="100000" y="80000"/>
                                    </p:animScale>
                                    <p:animScale>
                                      <p:cBhvr>
                                        <p:cTn id="98" dur="166" decel="50000">
                                          <p:stCondLst>
                                            <p:cond delay="1338"/>
                                          </p:stCondLst>
                                        </p:cTn>
                                        <p:tgtEl>
                                          <p:spTgt spid="3">
                                            <p:txEl>
                                              <p:pRg st="2" end="2"/>
                                            </p:txEl>
                                          </p:spTgt>
                                        </p:tgtEl>
                                      </p:cBhvr>
                                      <p:to x="100000" y="100000"/>
                                    </p:animScale>
                                    <p:animScale>
                                      <p:cBhvr>
                                        <p:cTn id="99" dur="26">
                                          <p:stCondLst>
                                            <p:cond delay="1642"/>
                                          </p:stCondLst>
                                        </p:cTn>
                                        <p:tgtEl>
                                          <p:spTgt spid="3">
                                            <p:txEl>
                                              <p:pRg st="2" end="2"/>
                                            </p:txEl>
                                          </p:spTgt>
                                        </p:tgtEl>
                                      </p:cBhvr>
                                      <p:to x="100000" y="90000"/>
                                    </p:animScale>
                                    <p:animScale>
                                      <p:cBhvr>
                                        <p:cTn id="100" dur="166" decel="50000">
                                          <p:stCondLst>
                                            <p:cond delay="1668"/>
                                          </p:stCondLst>
                                        </p:cTn>
                                        <p:tgtEl>
                                          <p:spTgt spid="3">
                                            <p:txEl>
                                              <p:pRg st="2" end="2"/>
                                            </p:txEl>
                                          </p:spTgt>
                                        </p:tgtEl>
                                      </p:cBhvr>
                                      <p:to x="100000" y="100000"/>
                                    </p:animScale>
                                    <p:animScale>
                                      <p:cBhvr>
                                        <p:cTn id="101" dur="26">
                                          <p:stCondLst>
                                            <p:cond delay="1808"/>
                                          </p:stCondLst>
                                        </p:cTn>
                                        <p:tgtEl>
                                          <p:spTgt spid="3">
                                            <p:txEl>
                                              <p:pRg st="2" end="2"/>
                                            </p:txEl>
                                          </p:spTgt>
                                        </p:tgtEl>
                                      </p:cBhvr>
                                      <p:to x="100000" y="95000"/>
                                    </p:animScale>
                                    <p:animScale>
                                      <p:cBhvr>
                                        <p:cTn id="102" dur="166" decel="50000">
                                          <p:stCondLst>
                                            <p:cond delay="1834"/>
                                          </p:stCondLst>
                                        </p:cTn>
                                        <p:tgtEl>
                                          <p:spTgt spid="3">
                                            <p:txEl>
                                              <p:pRg st="2" end="2"/>
                                            </p:txEl>
                                          </p:spTgt>
                                        </p:tgtEl>
                                      </p:cBhvr>
                                      <p:to x="100000" y="100000"/>
                                    </p:animScale>
                                  </p:childTnLst>
                                </p:cTn>
                              </p:par>
                              <p:par>
                                <p:cTn id="103" presetID="26" presetClass="entr" presetSubtype="0" fill="hold" grpId="1" nodeType="withEffect">
                                  <p:stCondLst>
                                    <p:cond delay="0"/>
                                  </p:stCondLst>
                                  <p:childTnLst>
                                    <p:set>
                                      <p:cBhvr>
                                        <p:cTn id="104" dur="1" fill="hold">
                                          <p:stCondLst>
                                            <p:cond delay="0"/>
                                          </p:stCondLst>
                                        </p:cTn>
                                        <p:tgtEl>
                                          <p:spTgt spid="3">
                                            <p:txEl>
                                              <p:pRg st="3" end="3"/>
                                            </p:txEl>
                                          </p:spTgt>
                                        </p:tgtEl>
                                        <p:attrNameLst>
                                          <p:attrName>style.visibility</p:attrName>
                                        </p:attrNameLst>
                                      </p:cBhvr>
                                      <p:to>
                                        <p:strVal val="visible"/>
                                      </p:to>
                                    </p:set>
                                    <p:animEffect transition="in" filter="wipe(down)">
                                      <p:cBhvr>
                                        <p:cTn id="105" dur="580">
                                          <p:stCondLst>
                                            <p:cond delay="0"/>
                                          </p:stCondLst>
                                        </p:cTn>
                                        <p:tgtEl>
                                          <p:spTgt spid="3">
                                            <p:txEl>
                                              <p:pRg st="3" end="3"/>
                                            </p:txEl>
                                          </p:spTgt>
                                        </p:tgtEl>
                                      </p:cBhvr>
                                    </p:animEffect>
                                    <p:anim calcmode="lin" valueType="num">
                                      <p:cBhvr>
                                        <p:cTn id="10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11" dur="26">
                                          <p:stCondLst>
                                            <p:cond delay="650"/>
                                          </p:stCondLst>
                                        </p:cTn>
                                        <p:tgtEl>
                                          <p:spTgt spid="3">
                                            <p:txEl>
                                              <p:pRg st="3" end="3"/>
                                            </p:txEl>
                                          </p:spTgt>
                                        </p:tgtEl>
                                      </p:cBhvr>
                                      <p:to x="100000" y="60000"/>
                                    </p:animScale>
                                    <p:animScale>
                                      <p:cBhvr>
                                        <p:cTn id="112" dur="166" decel="50000">
                                          <p:stCondLst>
                                            <p:cond delay="676"/>
                                          </p:stCondLst>
                                        </p:cTn>
                                        <p:tgtEl>
                                          <p:spTgt spid="3">
                                            <p:txEl>
                                              <p:pRg st="3" end="3"/>
                                            </p:txEl>
                                          </p:spTgt>
                                        </p:tgtEl>
                                      </p:cBhvr>
                                      <p:to x="100000" y="100000"/>
                                    </p:animScale>
                                    <p:animScale>
                                      <p:cBhvr>
                                        <p:cTn id="113" dur="26">
                                          <p:stCondLst>
                                            <p:cond delay="1312"/>
                                          </p:stCondLst>
                                        </p:cTn>
                                        <p:tgtEl>
                                          <p:spTgt spid="3">
                                            <p:txEl>
                                              <p:pRg st="3" end="3"/>
                                            </p:txEl>
                                          </p:spTgt>
                                        </p:tgtEl>
                                      </p:cBhvr>
                                      <p:to x="100000" y="80000"/>
                                    </p:animScale>
                                    <p:animScale>
                                      <p:cBhvr>
                                        <p:cTn id="114" dur="166" decel="50000">
                                          <p:stCondLst>
                                            <p:cond delay="1338"/>
                                          </p:stCondLst>
                                        </p:cTn>
                                        <p:tgtEl>
                                          <p:spTgt spid="3">
                                            <p:txEl>
                                              <p:pRg st="3" end="3"/>
                                            </p:txEl>
                                          </p:spTgt>
                                        </p:tgtEl>
                                      </p:cBhvr>
                                      <p:to x="100000" y="100000"/>
                                    </p:animScale>
                                    <p:animScale>
                                      <p:cBhvr>
                                        <p:cTn id="115" dur="26">
                                          <p:stCondLst>
                                            <p:cond delay="1642"/>
                                          </p:stCondLst>
                                        </p:cTn>
                                        <p:tgtEl>
                                          <p:spTgt spid="3">
                                            <p:txEl>
                                              <p:pRg st="3" end="3"/>
                                            </p:txEl>
                                          </p:spTgt>
                                        </p:tgtEl>
                                      </p:cBhvr>
                                      <p:to x="100000" y="90000"/>
                                    </p:animScale>
                                    <p:animScale>
                                      <p:cBhvr>
                                        <p:cTn id="116" dur="166" decel="50000">
                                          <p:stCondLst>
                                            <p:cond delay="1668"/>
                                          </p:stCondLst>
                                        </p:cTn>
                                        <p:tgtEl>
                                          <p:spTgt spid="3">
                                            <p:txEl>
                                              <p:pRg st="3" end="3"/>
                                            </p:txEl>
                                          </p:spTgt>
                                        </p:tgtEl>
                                      </p:cBhvr>
                                      <p:to x="100000" y="100000"/>
                                    </p:animScale>
                                    <p:animScale>
                                      <p:cBhvr>
                                        <p:cTn id="117" dur="26">
                                          <p:stCondLst>
                                            <p:cond delay="1808"/>
                                          </p:stCondLst>
                                        </p:cTn>
                                        <p:tgtEl>
                                          <p:spTgt spid="3">
                                            <p:txEl>
                                              <p:pRg st="3" end="3"/>
                                            </p:txEl>
                                          </p:spTgt>
                                        </p:tgtEl>
                                      </p:cBhvr>
                                      <p:to x="100000" y="95000"/>
                                    </p:animScale>
                                    <p:animScale>
                                      <p:cBhvr>
                                        <p:cTn id="118" dur="166" decel="50000">
                                          <p:stCondLst>
                                            <p:cond delay="1834"/>
                                          </p:stCondLst>
                                        </p:cTn>
                                        <p:tgtEl>
                                          <p:spTgt spid="3">
                                            <p:txEl>
                                              <p:pRg st="3" end="3"/>
                                            </p:txEl>
                                          </p:spTgt>
                                        </p:tgtEl>
                                      </p:cBhvr>
                                      <p:to x="100000" y="100000"/>
                                    </p:animScale>
                                  </p:childTnLst>
                                </p:cTn>
                              </p:par>
                              <p:par>
                                <p:cTn id="119" presetID="26" presetClass="entr" presetSubtype="0" fill="hold" grpId="1" nodeType="withEffect">
                                  <p:stCondLst>
                                    <p:cond delay="0"/>
                                  </p:stCondLst>
                                  <p:childTnLst>
                                    <p:set>
                                      <p:cBhvr>
                                        <p:cTn id="120" dur="1" fill="hold">
                                          <p:stCondLst>
                                            <p:cond delay="0"/>
                                          </p:stCondLst>
                                        </p:cTn>
                                        <p:tgtEl>
                                          <p:spTgt spid="3">
                                            <p:txEl>
                                              <p:pRg st="5" end="5"/>
                                            </p:txEl>
                                          </p:spTgt>
                                        </p:tgtEl>
                                        <p:attrNameLst>
                                          <p:attrName>style.visibility</p:attrName>
                                        </p:attrNameLst>
                                      </p:cBhvr>
                                      <p:to>
                                        <p:strVal val="visible"/>
                                      </p:to>
                                    </p:set>
                                    <p:animEffect transition="in" filter="wipe(down)">
                                      <p:cBhvr>
                                        <p:cTn id="121" dur="580">
                                          <p:stCondLst>
                                            <p:cond delay="0"/>
                                          </p:stCondLst>
                                        </p:cTn>
                                        <p:tgtEl>
                                          <p:spTgt spid="3">
                                            <p:txEl>
                                              <p:pRg st="5" end="5"/>
                                            </p:txEl>
                                          </p:spTgt>
                                        </p:tgtEl>
                                      </p:cBhvr>
                                    </p:animEffect>
                                    <p:anim calcmode="lin" valueType="num">
                                      <p:cBhvr>
                                        <p:cTn id="122"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27" dur="26">
                                          <p:stCondLst>
                                            <p:cond delay="650"/>
                                          </p:stCondLst>
                                        </p:cTn>
                                        <p:tgtEl>
                                          <p:spTgt spid="3">
                                            <p:txEl>
                                              <p:pRg st="5" end="5"/>
                                            </p:txEl>
                                          </p:spTgt>
                                        </p:tgtEl>
                                      </p:cBhvr>
                                      <p:to x="100000" y="60000"/>
                                    </p:animScale>
                                    <p:animScale>
                                      <p:cBhvr>
                                        <p:cTn id="128" dur="166" decel="50000">
                                          <p:stCondLst>
                                            <p:cond delay="676"/>
                                          </p:stCondLst>
                                        </p:cTn>
                                        <p:tgtEl>
                                          <p:spTgt spid="3">
                                            <p:txEl>
                                              <p:pRg st="5" end="5"/>
                                            </p:txEl>
                                          </p:spTgt>
                                        </p:tgtEl>
                                      </p:cBhvr>
                                      <p:to x="100000" y="100000"/>
                                    </p:animScale>
                                    <p:animScale>
                                      <p:cBhvr>
                                        <p:cTn id="129" dur="26">
                                          <p:stCondLst>
                                            <p:cond delay="1312"/>
                                          </p:stCondLst>
                                        </p:cTn>
                                        <p:tgtEl>
                                          <p:spTgt spid="3">
                                            <p:txEl>
                                              <p:pRg st="5" end="5"/>
                                            </p:txEl>
                                          </p:spTgt>
                                        </p:tgtEl>
                                      </p:cBhvr>
                                      <p:to x="100000" y="80000"/>
                                    </p:animScale>
                                    <p:animScale>
                                      <p:cBhvr>
                                        <p:cTn id="130" dur="166" decel="50000">
                                          <p:stCondLst>
                                            <p:cond delay="1338"/>
                                          </p:stCondLst>
                                        </p:cTn>
                                        <p:tgtEl>
                                          <p:spTgt spid="3">
                                            <p:txEl>
                                              <p:pRg st="5" end="5"/>
                                            </p:txEl>
                                          </p:spTgt>
                                        </p:tgtEl>
                                      </p:cBhvr>
                                      <p:to x="100000" y="100000"/>
                                    </p:animScale>
                                    <p:animScale>
                                      <p:cBhvr>
                                        <p:cTn id="131" dur="26">
                                          <p:stCondLst>
                                            <p:cond delay="1642"/>
                                          </p:stCondLst>
                                        </p:cTn>
                                        <p:tgtEl>
                                          <p:spTgt spid="3">
                                            <p:txEl>
                                              <p:pRg st="5" end="5"/>
                                            </p:txEl>
                                          </p:spTgt>
                                        </p:tgtEl>
                                      </p:cBhvr>
                                      <p:to x="100000" y="90000"/>
                                    </p:animScale>
                                    <p:animScale>
                                      <p:cBhvr>
                                        <p:cTn id="132" dur="166" decel="50000">
                                          <p:stCondLst>
                                            <p:cond delay="1668"/>
                                          </p:stCondLst>
                                        </p:cTn>
                                        <p:tgtEl>
                                          <p:spTgt spid="3">
                                            <p:txEl>
                                              <p:pRg st="5" end="5"/>
                                            </p:txEl>
                                          </p:spTgt>
                                        </p:tgtEl>
                                      </p:cBhvr>
                                      <p:to x="100000" y="100000"/>
                                    </p:animScale>
                                    <p:animScale>
                                      <p:cBhvr>
                                        <p:cTn id="133" dur="26">
                                          <p:stCondLst>
                                            <p:cond delay="1808"/>
                                          </p:stCondLst>
                                        </p:cTn>
                                        <p:tgtEl>
                                          <p:spTgt spid="3">
                                            <p:txEl>
                                              <p:pRg st="5" end="5"/>
                                            </p:txEl>
                                          </p:spTgt>
                                        </p:tgtEl>
                                      </p:cBhvr>
                                      <p:to x="100000" y="95000"/>
                                    </p:animScale>
                                    <p:animScale>
                                      <p:cBhvr>
                                        <p:cTn id="134" dur="166" decel="50000">
                                          <p:stCondLst>
                                            <p:cond delay="1834"/>
                                          </p:stCondLst>
                                        </p:cTn>
                                        <p:tgtEl>
                                          <p:spTgt spid="3">
                                            <p:txEl>
                                              <p:pRg st="5" end="5"/>
                                            </p:txEl>
                                          </p:spTgt>
                                        </p:tgtEl>
                                      </p:cBhvr>
                                      <p:to x="100000" y="100000"/>
                                    </p:animScale>
                                  </p:childTnLst>
                                </p:cTn>
                              </p:par>
                              <p:par>
                                <p:cTn id="135" presetID="26" presetClass="entr" presetSubtype="0" fill="hold" grpId="1" nodeType="withEffect">
                                  <p:stCondLst>
                                    <p:cond delay="0"/>
                                  </p:stCondLst>
                                  <p:childTnLst>
                                    <p:set>
                                      <p:cBhvr>
                                        <p:cTn id="136" dur="1" fill="hold">
                                          <p:stCondLst>
                                            <p:cond delay="0"/>
                                          </p:stCondLst>
                                        </p:cTn>
                                        <p:tgtEl>
                                          <p:spTgt spid="3">
                                            <p:txEl>
                                              <p:pRg st="6" end="6"/>
                                            </p:txEl>
                                          </p:spTgt>
                                        </p:tgtEl>
                                        <p:attrNameLst>
                                          <p:attrName>style.visibility</p:attrName>
                                        </p:attrNameLst>
                                      </p:cBhvr>
                                      <p:to>
                                        <p:strVal val="visible"/>
                                      </p:to>
                                    </p:set>
                                    <p:animEffect transition="in" filter="wipe(down)">
                                      <p:cBhvr>
                                        <p:cTn id="137" dur="580">
                                          <p:stCondLst>
                                            <p:cond delay="0"/>
                                          </p:stCondLst>
                                        </p:cTn>
                                        <p:tgtEl>
                                          <p:spTgt spid="3">
                                            <p:txEl>
                                              <p:pRg st="6" end="6"/>
                                            </p:txEl>
                                          </p:spTgt>
                                        </p:tgtEl>
                                      </p:cBhvr>
                                    </p:animEffect>
                                    <p:anim calcmode="lin" valueType="num">
                                      <p:cBhvr>
                                        <p:cTn id="138"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39"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40"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41"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42"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43" dur="26">
                                          <p:stCondLst>
                                            <p:cond delay="650"/>
                                          </p:stCondLst>
                                        </p:cTn>
                                        <p:tgtEl>
                                          <p:spTgt spid="3">
                                            <p:txEl>
                                              <p:pRg st="6" end="6"/>
                                            </p:txEl>
                                          </p:spTgt>
                                        </p:tgtEl>
                                      </p:cBhvr>
                                      <p:to x="100000" y="60000"/>
                                    </p:animScale>
                                    <p:animScale>
                                      <p:cBhvr>
                                        <p:cTn id="144" dur="166" decel="50000">
                                          <p:stCondLst>
                                            <p:cond delay="676"/>
                                          </p:stCondLst>
                                        </p:cTn>
                                        <p:tgtEl>
                                          <p:spTgt spid="3">
                                            <p:txEl>
                                              <p:pRg st="6" end="6"/>
                                            </p:txEl>
                                          </p:spTgt>
                                        </p:tgtEl>
                                      </p:cBhvr>
                                      <p:to x="100000" y="100000"/>
                                    </p:animScale>
                                    <p:animScale>
                                      <p:cBhvr>
                                        <p:cTn id="145" dur="26">
                                          <p:stCondLst>
                                            <p:cond delay="1312"/>
                                          </p:stCondLst>
                                        </p:cTn>
                                        <p:tgtEl>
                                          <p:spTgt spid="3">
                                            <p:txEl>
                                              <p:pRg st="6" end="6"/>
                                            </p:txEl>
                                          </p:spTgt>
                                        </p:tgtEl>
                                      </p:cBhvr>
                                      <p:to x="100000" y="80000"/>
                                    </p:animScale>
                                    <p:animScale>
                                      <p:cBhvr>
                                        <p:cTn id="146" dur="166" decel="50000">
                                          <p:stCondLst>
                                            <p:cond delay="1338"/>
                                          </p:stCondLst>
                                        </p:cTn>
                                        <p:tgtEl>
                                          <p:spTgt spid="3">
                                            <p:txEl>
                                              <p:pRg st="6" end="6"/>
                                            </p:txEl>
                                          </p:spTgt>
                                        </p:tgtEl>
                                      </p:cBhvr>
                                      <p:to x="100000" y="100000"/>
                                    </p:animScale>
                                    <p:animScale>
                                      <p:cBhvr>
                                        <p:cTn id="147" dur="26">
                                          <p:stCondLst>
                                            <p:cond delay="1642"/>
                                          </p:stCondLst>
                                        </p:cTn>
                                        <p:tgtEl>
                                          <p:spTgt spid="3">
                                            <p:txEl>
                                              <p:pRg st="6" end="6"/>
                                            </p:txEl>
                                          </p:spTgt>
                                        </p:tgtEl>
                                      </p:cBhvr>
                                      <p:to x="100000" y="90000"/>
                                    </p:animScale>
                                    <p:animScale>
                                      <p:cBhvr>
                                        <p:cTn id="148" dur="166" decel="50000">
                                          <p:stCondLst>
                                            <p:cond delay="1668"/>
                                          </p:stCondLst>
                                        </p:cTn>
                                        <p:tgtEl>
                                          <p:spTgt spid="3">
                                            <p:txEl>
                                              <p:pRg st="6" end="6"/>
                                            </p:txEl>
                                          </p:spTgt>
                                        </p:tgtEl>
                                      </p:cBhvr>
                                      <p:to x="100000" y="100000"/>
                                    </p:animScale>
                                    <p:animScale>
                                      <p:cBhvr>
                                        <p:cTn id="149" dur="26">
                                          <p:stCondLst>
                                            <p:cond delay="1808"/>
                                          </p:stCondLst>
                                        </p:cTn>
                                        <p:tgtEl>
                                          <p:spTgt spid="3">
                                            <p:txEl>
                                              <p:pRg st="6" end="6"/>
                                            </p:txEl>
                                          </p:spTgt>
                                        </p:tgtEl>
                                      </p:cBhvr>
                                      <p:to x="100000" y="95000"/>
                                    </p:animScale>
                                    <p:animScale>
                                      <p:cBhvr>
                                        <p:cTn id="150" dur="166" decel="50000">
                                          <p:stCondLst>
                                            <p:cond delay="1834"/>
                                          </p:stCondLst>
                                        </p:cTn>
                                        <p:tgtEl>
                                          <p:spTgt spid="3">
                                            <p:txEl>
                                              <p:pRg st="6" end="6"/>
                                            </p:txEl>
                                          </p:spTgt>
                                        </p:tgtEl>
                                      </p:cBhvr>
                                      <p:to x="100000" y="100000"/>
                                    </p:animScale>
                                  </p:childTnLst>
                                </p:cTn>
                              </p:par>
                              <p:par>
                                <p:cTn id="151" presetID="26" presetClass="entr" presetSubtype="0" fill="hold" grpId="1" nodeType="withEffect">
                                  <p:stCondLst>
                                    <p:cond delay="0"/>
                                  </p:stCondLst>
                                  <p:childTnLst>
                                    <p:set>
                                      <p:cBhvr>
                                        <p:cTn id="152" dur="1" fill="hold">
                                          <p:stCondLst>
                                            <p:cond delay="0"/>
                                          </p:stCondLst>
                                        </p:cTn>
                                        <p:tgtEl>
                                          <p:spTgt spid="3">
                                            <p:txEl>
                                              <p:pRg st="7" end="7"/>
                                            </p:txEl>
                                          </p:spTgt>
                                        </p:tgtEl>
                                        <p:attrNameLst>
                                          <p:attrName>style.visibility</p:attrName>
                                        </p:attrNameLst>
                                      </p:cBhvr>
                                      <p:to>
                                        <p:strVal val="visible"/>
                                      </p:to>
                                    </p:set>
                                    <p:animEffect transition="in" filter="wipe(down)">
                                      <p:cBhvr>
                                        <p:cTn id="153" dur="580">
                                          <p:stCondLst>
                                            <p:cond delay="0"/>
                                          </p:stCondLst>
                                        </p:cTn>
                                        <p:tgtEl>
                                          <p:spTgt spid="3">
                                            <p:txEl>
                                              <p:pRg st="7" end="7"/>
                                            </p:txEl>
                                          </p:spTgt>
                                        </p:tgtEl>
                                      </p:cBhvr>
                                    </p:animEffect>
                                    <p:anim calcmode="lin" valueType="num">
                                      <p:cBhvr>
                                        <p:cTn id="15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5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5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5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5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59" dur="26">
                                          <p:stCondLst>
                                            <p:cond delay="650"/>
                                          </p:stCondLst>
                                        </p:cTn>
                                        <p:tgtEl>
                                          <p:spTgt spid="3">
                                            <p:txEl>
                                              <p:pRg st="7" end="7"/>
                                            </p:txEl>
                                          </p:spTgt>
                                        </p:tgtEl>
                                      </p:cBhvr>
                                      <p:to x="100000" y="60000"/>
                                    </p:animScale>
                                    <p:animScale>
                                      <p:cBhvr>
                                        <p:cTn id="160" dur="166" decel="50000">
                                          <p:stCondLst>
                                            <p:cond delay="676"/>
                                          </p:stCondLst>
                                        </p:cTn>
                                        <p:tgtEl>
                                          <p:spTgt spid="3">
                                            <p:txEl>
                                              <p:pRg st="7" end="7"/>
                                            </p:txEl>
                                          </p:spTgt>
                                        </p:tgtEl>
                                      </p:cBhvr>
                                      <p:to x="100000" y="100000"/>
                                    </p:animScale>
                                    <p:animScale>
                                      <p:cBhvr>
                                        <p:cTn id="161" dur="26">
                                          <p:stCondLst>
                                            <p:cond delay="1312"/>
                                          </p:stCondLst>
                                        </p:cTn>
                                        <p:tgtEl>
                                          <p:spTgt spid="3">
                                            <p:txEl>
                                              <p:pRg st="7" end="7"/>
                                            </p:txEl>
                                          </p:spTgt>
                                        </p:tgtEl>
                                      </p:cBhvr>
                                      <p:to x="100000" y="80000"/>
                                    </p:animScale>
                                    <p:animScale>
                                      <p:cBhvr>
                                        <p:cTn id="162" dur="166" decel="50000">
                                          <p:stCondLst>
                                            <p:cond delay="1338"/>
                                          </p:stCondLst>
                                        </p:cTn>
                                        <p:tgtEl>
                                          <p:spTgt spid="3">
                                            <p:txEl>
                                              <p:pRg st="7" end="7"/>
                                            </p:txEl>
                                          </p:spTgt>
                                        </p:tgtEl>
                                      </p:cBhvr>
                                      <p:to x="100000" y="100000"/>
                                    </p:animScale>
                                    <p:animScale>
                                      <p:cBhvr>
                                        <p:cTn id="163" dur="26">
                                          <p:stCondLst>
                                            <p:cond delay="1642"/>
                                          </p:stCondLst>
                                        </p:cTn>
                                        <p:tgtEl>
                                          <p:spTgt spid="3">
                                            <p:txEl>
                                              <p:pRg st="7" end="7"/>
                                            </p:txEl>
                                          </p:spTgt>
                                        </p:tgtEl>
                                      </p:cBhvr>
                                      <p:to x="100000" y="90000"/>
                                    </p:animScale>
                                    <p:animScale>
                                      <p:cBhvr>
                                        <p:cTn id="164" dur="166" decel="50000">
                                          <p:stCondLst>
                                            <p:cond delay="1668"/>
                                          </p:stCondLst>
                                        </p:cTn>
                                        <p:tgtEl>
                                          <p:spTgt spid="3">
                                            <p:txEl>
                                              <p:pRg st="7" end="7"/>
                                            </p:txEl>
                                          </p:spTgt>
                                        </p:tgtEl>
                                      </p:cBhvr>
                                      <p:to x="100000" y="100000"/>
                                    </p:animScale>
                                    <p:animScale>
                                      <p:cBhvr>
                                        <p:cTn id="165" dur="26">
                                          <p:stCondLst>
                                            <p:cond delay="1808"/>
                                          </p:stCondLst>
                                        </p:cTn>
                                        <p:tgtEl>
                                          <p:spTgt spid="3">
                                            <p:txEl>
                                              <p:pRg st="7" end="7"/>
                                            </p:txEl>
                                          </p:spTgt>
                                        </p:tgtEl>
                                      </p:cBhvr>
                                      <p:to x="100000" y="95000"/>
                                    </p:animScale>
                                    <p:animScale>
                                      <p:cBhvr>
                                        <p:cTn id="166" dur="166" decel="50000">
                                          <p:stCondLst>
                                            <p:cond delay="1834"/>
                                          </p:stCondLst>
                                        </p:cTn>
                                        <p:tgtEl>
                                          <p:spTgt spid="3">
                                            <p:txEl>
                                              <p:pRg st="7" end="7"/>
                                            </p:txEl>
                                          </p:spTgt>
                                        </p:tgtEl>
                                      </p:cBhvr>
                                      <p:to x="100000" y="100000"/>
                                    </p:animScale>
                                  </p:childTnLst>
                                </p:cTn>
                              </p:par>
                              <p:par>
                                <p:cTn id="167" presetID="26" presetClass="entr" presetSubtype="0" fill="hold" grpId="1" nodeType="withEffect">
                                  <p:stCondLst>
                                    <p:cond delay="0"/>
                                  </p:stCondLst>
                                  <p:childTnLst>
                                    <p:set>
                                      <p:cBhvr>
                                        <p:cTn id="168" dur="1" fill="hold">
                                          <p:stCondLst>
                                            <p:cond delay="0"/>
                                          </p:stCondLst>
                                        </p:cTn>
                                        <p:tgtEl>
                                          <p:spTgt spid="3">
                                            <p:txEl>
                                              <p:pRg st="8" end="8"/>
                                            </p:txEl>
                                          </p:spTgt>
                                        </p:tgtEl>
                                        <p:attrNameLst>
                                          <p:attrName>style.visibility</p:attrName>
                                        </p:attrNameLst>
                                      </p:cBhvr>
                                      <p:to>
                                        <p:strVal val="visible"/>
                                      </p:to>
                                    </p:set>
                                    <p:animEffect transition="in" filter="wipe(down)">
                                      <p:cBhvr>
                                        <p:cTn id="169" dur="580">
                                          <p:stCondLst>
                                            <p:cond delay="0"/>
                                          </p:stCondLst>
                                        </p:cTn>
                                        <p:tgtEl>
                                          <p:spTgt spid="3">
                                            <p:txEl>
                                              <p:pRg st="8" end="8"/>
                                            </p:txEl>
                                          </p:spTgt>
                                        </p:tgtEl>
                                      </p:cBhvr>
                                    </p:animEffect>
                                    <p:anim calcmode="lin" valueType="num">
                                      <p:cBhvr>
                                        <p:cTn id="170"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8" end="8"/>
                                            </p:txEl>
                                          </p:spTgt>
                                        </p:tgtEl>
                                      </p:cBhvr>
                                      <p:to x="100000" y="60000"/>
                                    </p:animScale>
                                    <p:animScale>
                                      <p:cBhvr>
                                        <p:cTn id="176" dur="166" decel="50000">
                                          <p:stCondLst>
                                            <p:cond delay="676"/>
                                          </p:stCondLst>
                                        </p:cTn>
                                        <p:tgtEl>
                                          <p:spTgt spid="3">
                                            <p:txEl>
                                              <p:pRg st="8" end="8"/>
                                            </p:txEl>
                                          </p:spTgt>
                                        </p:tgtEl>
                                      </p:cBhvr>
                                      <p:to x="100000" y="100000"/>
                                    </p:animScale>
                                    <p:animScale>
                                      <p:cBhvr>
                                        <p:cTn id="177" dur="26">
                                          <p:stCondLst>
                                            <p:cond delay="1312"/>
                                          </p:stCondLst>
                                        </p:cTn>
                                        <p:tgtEl>
                                          <p:spTgt spid="3">
                                            <p:txEl>
                                              <p:pRg st="8" end="8"/>
                                            </p:txEl>
                                          </p:spTgt>
                                        </p:tgtEl>
                                      </p:cBhvr>
                                      <p:to x="100000" y="80000"/>
                                    </p:animScale>
                                    <p:animScale>
                                      <p:cBhvr>
                                        <p:cTn id="178" dur="166" decel="50000">
                                          <p:stCondLst>
                                            <p:cond delay="1338"/>
                                          </p:stCondLst>
                                        </p:cTn>
                                        <p:tgtEl>
                                          <p:spTgt spid="3">
                                            <p:txEl>
                                              <p:pRg st="8" end="8"/>
                                            </p:txEl>
                                          </p:spTgt>
                                        </p:tgtEl>
                                      </p:cBhvr>
                                      <p:to x="100000" y="100000"/>
                                    </p:animScale>
                                    <p:animScale>
                                      <p:cBhvr>
                                        <p:cTn id="179" dur="26">
                                          <p:stCondLst>
                                            <p:cond delay="1642"/>
                                          </p:stCondLst>
                                        </p:cTn>
                                        <p:tgtEl>
                                          <p:spTgt spid="3">
                                            <p:txEl>
                                              <p:pRg st="8" end="8"/>
                                            </p:txEl>
                                          </p:spTgt>
                                        </p:tgtEl>
                                      </p:cBhvr>
                                      <p:to x="100000" y="90000"/>
                                    </p:animScale>
                                    <p:animScale>
                                      <p:cBhvr>
                                        <p:cTn id="180" dur="166" decel="50000">
                                          <p:stCondLst>
                                            <p:cond delay="1668"/>
                                          </p:stCondLst>
                                        </p:cTn>
                                        <p:tgtEl>
                                          <p:spTgt spid="3">
                                            <p:txEl>
                                              <p:pRg st="8" end="8"/>
                                            </p:txEl>
                                          </p:spTgt>
                                        </p:tgtEl>
                                      </p:cBhvr>
                                      <p:to x="100000" y="100000"/>
                                    </p:animScale>
                                    <p:animScale>
                                      <p:cBhvr>
                                        <p:cTn id="181" dur="26">
                                          <p:stCondLst>
                                            <p:cond delay="1808"/>
                                          </p:stCondLst>
                                        </p:cTn>
                                        <p:tgtEl>
                                          <p:spTgt spid="3">
                                            <p:txEl>
                                              <p:pRg st="8" end="8"/>
                                            </p:txEl>
                                          </p:spTgt>
                                        </p:tgtEl>
                                      </p:cBhvr>
                                      <p:to x="100000" y="95000"/>
                                    </p:animScale>
                                    <p:animScale>
                                      <p:cBhvr>
                                        <p:cTn id="182" dur="166" decel="50000">
                                          <p:stCondLst>
                                            <p:cond delay="1834"/>
                                          </p:stCondLst>
                                        </p:cTn>
                                        <p:tgtEl>
                                          <p:spTgt spid="3">
                                            <p:txEl>
                                              <p:pRg st="8" end="8"/>
                                            </p:txEl>
                                          </p:spTgt>
                                        </p:tgtEl>
                                      </p:cBhvr>
                                      <p:to x="100000" y="100000"/>
                                    </p:animScale>
                                  </p:childTnLst>
                                </p:cTn>
                              </p:par>
                              <p:par>
                                <p:cTn id="183" presetID="26" presetClass="entr" presetSubtype="0" fill="hold" grpId="1" nodeType="withEffect">
                                  <p:stCondLst>
                                    <p:cond delay="0"/>
                                  </p:stCondLst>
                                  <p:childTnLst>
                                    <p:set>
                                      <p:cBhvr>
                                        <p:cTn id="184" dur="1" fill="hold">
                                          <p:stCondLst>
                                            <p:cond delay="0"/>
                                          </p:stCondLst>
                                        </p:cTn>
                                        <p:tgtEl>
                                          <p:spTgt spid="3">
                                            <p:txEl>
                                              <p:pRg st="9" end="9"/>
                                            </p:txEl>
                                          </p:spTgt>
                                        </p:tgtEl>
                                        <p:attrNameLst>
                                          <p:attrName>style.visibility</p:attrName>
                                        </p:attrNameLst>
                                      </p:cBhvr>
                                      <p:to>
                                        <p:strVal val="visible"/>
                                      </p:to>
                                    </p:set>
                                    <p:animEffect transition="in" filter="wipe(down)">
                                      <p:cBhvr>
                                        <p:cTn id="185" dur="580">
                                          <p:stCondLst>
                                            <p:cond delay="0"/>
                                          </p:stCondLst>
                                        </p:cTn>
                                        <p:tgtEl>
                                          <p:spTgt spid="3">
                                            <p:txEl>
                                              <p:pRg st="9" end="9"/>
                                            </p:txEl>
                                          </p:spTgt>
                                        </p:tgtEl>
                                      </p:cBhvr>
                                    </p:animEffect>
                                    <p:anim calcmode="lin" valueType="num">
                                      <p:cBhvr>
                                        <p:cTn id="186"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87"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88"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89"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90"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91" dur="26">
                                          <p:stCondLst>
                                            <p:cond delay="650"/>
                                          </p:stCondLst>
                                        </p:cTn>
                                        <p:tgtEl>
                                          <p:spTgt spid="3">
                                            <p:txEl>
                                              <p:pRg st="9" end="9"/>
                                            </p:txEl>
                                          </p:spTgt>
                                        </p:tgtEl>
                                      </p:cBhvr>
                                      <p:to x="100000" y="60000"/>
                                    </p:animScale>
                                    <p:animScale>
                                      <p:cBhvr>
                                        <p:cTn id="192" dur="166" decel="50000">
                                          <p:stCondLst>
                                            <p:cond delay="676"/>
                                          </p:stCondLst>
                                        </p:cTn>
                                        <p:tgtEl>
                                          <p:spTgt spid="3">
                                            <p:txEl>
                                              <p:pRg st="9" end="9"/>
                                            </p:txEl>
                                          </p:spTgt>
                                        </p:tgtEl>
                                      </p:cBhvr>
                                      <p:to x="100000" y="100000"/>
                                    </p:animScale>
                                    <p:animScale>
                                      <p:cBhvr>
                                        <p:cTn id="193" dur="26">
                                          <p:stCondLst>
                                            <p:cond delay="1312"/>
                                          </p:stCondLst>
                                        </p:cTn>
                                        <p:tgtEl>
                                          <p:spTgt spid="3">
                                            <p:txEl>
                                              <p:pRg st="9" end="9"/>
                                            </p:txEl>
                                          </p:spTgt>
                                        </p:tgtEl>
                                      </p:cBhvr>
                                      <p:to x="100000" y="80000"/>
                                    </p:animScale>
                                    <p:animScale>
                                      <p:cBhvr>
                                        <p:cTn id="194" dur="166" decel="50000">
                                          <p:stCondLst>
                                            <p:cond delay="1338"/>
                                          </p:stCondLst>
                                        </p:cTn>
                                        <p:tgtEl>
                                          <p:spTgt spid="3">
                                            <p:txEl>
                                              <p:pRg st="9" end="9"/>
                                            </p:txEl>
                                          </p:spTgt>
                                        </p:tgtEl>
                                      </p:cBhvr>
                                      <p:to x="100000" y="100000"/>
                                    </p:animScale>
                                    <p:animScale>
                                      <p:cBhvr>
                                        <p:cTn id="195" dur="26">
                                          <p:stCondLst>
                                            <p:cond delay="1642"/>
                                          </p:stCondLst>
                                        </p:cTn>
                                        <p:tgtEl>
                                          <p:spTgt spid="3">
                                            <p:txEl>
                                              <p:pRg st="9" end="9"/>
                                            </p:txEl>
                                          </p:spTgt>
                                        </p:tgtEl>
                                      </p:cBhvr>
                                      <p:to x="100000" y="90000"/>
                                    </p:animScale>
                                    <p:animScale>
                                      <p:cBhvr>
                                        <p:cTn id="196" dur="166" decel="50000">
                                          <p:stCondLst>
                                            <p:cond delay="1668"/>
                                          </p:stCondLst>
                                        </p:cTn>
                                        <p:tgtEl>
                                          <p:spTgt spid="3">
                                            <p:txEl>
                                              <p:pRg st="9" end="9"/>
                                            </p:txEl>
                                          </p:spTgt>
                                        </p:tgtEl>
                                      </p:cBhvr>
                                      <p:to x="100000" y="100000"/>
                                    </p:animScale>
                                    <p:animScale>
                                      <p:cBhvr>
                                        <p:cTn id="197" dur="26">
                                          <p:stCondLst>
                                            <p:cond delay="1808"/>
                                          </p:stCondLst>
                                        </p:cTn>
                                        <p:tgtEl>
                                          <p:spTgt spid="3">
                                            <p:txEl>
                                              <p:pRg st="9" end="9"/>
                                            </p:txEl>
                                          </p:spTgt>
                                        </p:tgtEl>
                                      </p:cBhvr>
                                      <p:to x="100000" y="95000"/>
                                    </p:animScale>
                                    <p:animScale>
                                      <p:cBhvr>
                                        <p:cTn id="198" dur="166" decel="50000">
                                          <p:stCondLst>
                                            <p:cond delay="1834"/>
                                          </p:stCondLst>
                                        </p:cTn>
                                        <p:tgtEl>
                                          <p:spTgt spid="3">
                                            <p:txEl>
                                              <p:pRg st="9" end="9"/>
                                            </p:txEl>
                                          </p:spTgt>
                                        </p:tgtEl>
                                      </p:cBhvr>
                                      <p:to x="100000" y="100000"/>
                                    </p:animScale>
                                  </p:childTnLst>
                                </p:cTn>
                              </p:par>
                              <p:par>
                                <p:cTn id="199" presetID="26" presetClass="entr" presetSubtype="0" fill="hold" grpId="1" nodeType="withEffect">
                                  <p:stCondLst>
                                    <p:cond delay="0"/>
                                  </p:stCondLst>
                                  <p:childTnLst>
                                    <p:set>
                                      <p:cBhvr>
                                        <p:cTn id="200" dur="1" fill="hold">
                                          <p:stCondLst>
                                            <p:cond delay="0"/>
                                          </p:stCondLst>
                                        </p:cTn>
                                        <p:tgtEl>
                                          <p:spTgt spid="3">
                                            <p:txEl>
                                              <p:pRg st="10" end="10"/>
                                            </p:txEl>
                                          </p:spTgt>
                                        </p:tgtEl>
                                        <p:attrNameLst>
                                          <p:attrName>style.visibility</p:attrName>
                                        </p:attrNameLst>
                                      </p:cBhvr>
                                      <p:to>
                                        <p:strVal val="visible"/>
                                      </p:to>
                                    </p:set>
                                    <p:animEffect transition="in" filter="wipe(down)">
                                      <p:cBhvr>
                                        <p:cTn id="201" dur="580">
                                          <p:stCondLst>
                                            <p:cond delay="0"/>
                                          </p:stCondLst>
                                        </p:cTn>
                                        <p:tgtEl>
                                          <p:spTgt spid="3">
                                            <p:txEl>
                                              <p:pRg st="10" end="10"/>
                                            </p:txEl>
                                          </p:spTgt>
                                        </p:tgtEl>
                                      </p:cBhvr>
                                    </p:animEffect>
                                    <p:anim calcmode="lin" valueType="num">
                                      <p:cBhvr>
                                        <p:cTn id="202"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203"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204"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205"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206"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207" dur="26">
                                          <p:stCondLst>
                                            <p:cond delay="650"/>
                                          </p:stCondLst>
                                        </p:cTn>
                                        <p:tgtEl>
                                          <p:spTgt spid="3">
                                            <p:txEl>
                                              <p:pRg st="10" end="10"/>
                                            </p:txEl>
                                          </p:spTgt>
                                        </p:tgtEl>
                                      </p:cBhvr>
                                      <p:to x="100000" y="60000"/>
                                    </p:animScale>
                                    <p:animScale>
                                      <p:cBhvr>
                                        <p:cTn id="208" dur="166" decel="50000">
                                          <p:stCondLst>
                                            <p:cond delay="676"/>
                                          </p:stCondLst>
                                        </p:cTn>
                                        <p:tgtEl>
                                          <p:spTgt spid="3">
                                            <p:txEl>
                                              <p:pRg st="10" end="10"/>
                                            </p:txEl>
                                          </p:spTgt>
                                        </p:tgtEl>
                                      </p:cBhvr>
                                      <p:to x="100000" y="100000"/>
                                    </p:animScale>
                                    <p:animScale>
                                      <p:cBhvr>
                                        <p:cTn id="209" dur="26">
                                          <p:stCondLst>
                                            <p:cond delay="1312"/>
                                          </p:stCondLst>
                                        </p:cTn>
                                        <p:tgtEl>
                                          <p:spTgt spid="3">
                                            <p:txEl>
                                              <p:pRg st="10" end="10"/>
                                            </p:txEl>
                                          </p:spTgt>
                                        </p:tgtEl>
                                      </p:cBhvr>
                                      <p:to x="100000" y="80000"/>
                                    </p:animScale>
                                    <p:animScale>
                                      <p:cBhvr>
                                        <p:cTn id="210" dur="166" decel="50000">
                                          <p:stCondLst>
                                            <p:cond delay="1338"/>
                                          </p:stCondLst>
                                        </p:cTn>
                                        <p:tgtEl>
                                          <p:spTgt spid="3">
                                            <p:txEl>
                                              <p:pRg st="10" end="10"/>
                                            </p:txEl>
                                          </p:spTgt>
                                        </p:tgtEl>
                                      </p:cBhvr>
                                      <p:to x="100000" y="100000"/>
                                    </p:animScale>
                                    <p:animScale>
                                      <p:cBhvr>
                                        <p:cTn id="211" dur="26">
                                          <p:stCondLst>
                                            <p:cond delay="1642"/>
                                          </p:stCondLst>
                                        </p:cTn>
                                        <p:tgtEl>
                                          <p:spTgt spid="3">
                                            <p:txEl>
                                              <p:pRg st="10" end="10"/>
                                            </p:txEl>
                                          </p:spTgt>
                                        </p:tgtEl>
                                      </p:cBhvr>
                                      <p:to x="100000" y="90000"/>
                                    </p:animScale>
                                    <p:animScale>
                                      <p:cBhvr>
                                        <p:cTn id="212" dur="166" decel="50000">
                                          <p:stCondLst>
                                            <p:cond delay="1668"/>
                                          </p:stCondLst>
                                        </p:cTn>
                                        <p:tgtEl>
                                          <p:spTgt spid="3">
                                            <p:txEl>
                                              <p:pRg st="10" end="10"/>
                                            </p:txEl>
                                          </p:spTgt>
                                        </p:tgtEl>
                                      </p:cBhvr>
                                      <p:to x="100000" y="100000"/>
                                    </p:animScale>
                                    <p:animScale>
                                      <p:cBhvr>
                                        <p:cTn id="213" dur="26">
                                          <p:stCondLst>
                                            <p:cond delay="1808"/>
                                          </p:stCondLst>
                                        </p:cTn>
                                        <p:tgtEl>
                                          <p:spTgt spid="3">
                                            <p:txEl>
                                              <p:pRg st="10" end="10"/>
                                            </p:txEl>
                                          </p:spTgt>
                                        </p:tgtEl>
                                      </p:cBhvr>
                                      <p:to x="100000" y="95000"/>
                                    </p:animScale>
                                    <p:animScale>
                                      <p:cBhvr>
                                        <p:cTn id="214" dur="166" decel="50000">
                                          <p:stCondLst>
                                            <p:cond delay="1834"/>
                                          </p:stCondLst>
                                        </p:cTn>
                                        <p:tgtEl>
                                          <p:spTgt spid="3">
                                            <p:txEl>
                                              <p:pRg st="10" end="10"/>
                                            </p:txEl>
                                          </p:spTgt>
                                        </p:tgtEl>
                                      </p:cBhvr>
                                      <p:to x="100000" y="100000"/>
                                    </p:animScale>
                                  </p:childTnLst>
                                </p:cTn>
                              </p:par>
                              <p:par>
                                <p:cTn id="215" presetID="9" presetClass="path" presetSubtype="0" accel="50000" decel="50000" fill="hold" grpId="2"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216" dur="2000" fill="hold"/>
                                        <p:tgtEl>
                                          <p:spTgt spid="3">
                                            <p:txEl>
                                              <p:pRg st="0" end="0"/>
                                            </p:txEl>
                                          </p:spTgt>
                                        </p:tgtEl>
                                        <p:attrNameLst>
                                          <p:attrName>ppt_x</p:attrName>
                                          <p:attrName>ppt_y</p:attrName>
                                        </p:attrNameLst>
                                      </p:cBhvr>
                                    </p:animMotion>
                                  </p:childTnLst>
                                </p:cTn>
                              </p:par>
                              <p:par>
                                <p:cTn id="217" presetID="9" presetClass="path" presetSubtype="0" accel="50000" decel="50000" fill="hold" grpId="2"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218" dur="2000" fill="hold"/>
                                        <p:tgtEl>
                                          <p:spTgt spid="3">
                                            <p:txEl>
                                              <p:pRg st="1" end="1"/>
                                            </p:txEl>
                                          </p:spTgt>
                                        </p:tgtEl>
                                        <p:attrNameLst>
                                          <p:attrName>ppt_x</p:attrName>
                                          <p:attrName>ppt_y</p:attrName>
                                        </p:attrNameLst>
                                      </p:cBhvr>
                                    </p:animMotion>
                                  </p:childTnLst>
                                </p:cTn>
                              </p:par>
                              <p:par>
                                <p:cTn id="219" presetID="9" presetClass="path" presetSubtype="0" accel="50000" decel="50000" fill="hold" grpId="2"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220" dur="2000" fill="hold"/>
                                        <p:tgtEl>
                                          <p:spTgt spid="3">
                                            <p:txEl>
                                              <p:pRg st="2" end="2"/>
                                            </p:txEl>
                                          </p:spTgt>
                                        </p:tgtEl>
                                        <p:attrNameLst>
                                          <p:attrName>ppt_x</p:attrName>
                                          <p:attrName>ppt_y</p:attrName>
                                        </p:attrNameLst>
                                      </p:cBhvr>
                                    </p:animMotion>
                                  </p:childTnLst>
                                </p:cTn>
                              </p:par>
                              <p:par>
                                <p:cTn id="221" presetID="9" presetClass="path" presetSubtype="0" accel="50000" decel="50000" fill="hold" grpId="2"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222" dur="2000" fill="hold"/>
                                        <p:tgtEl>
                                          <p:spTgt spid="3">
                                            <p:txEl>
                                              <p:pRg st="3" end="3"/>
                                            </p:txEl>
                                          </p:spTgt>
                                        </p:tgtEl>
                                        <p:attrNameLst>
                                          <p:attrName>ppt_x</p:attrName>
                                          <p:attrName>ppt_y</p:attrName>
                                        </p:attrNameLst>
                                      </p:cBhvr>
                                    </p:animMotion>
                                  </p:childTnLst>
                                </p:cTn>
                              </p:par>
                              <p:par>
                                <p:cTn id="223" presetID="9" presetClass="path" presetSubtype="0" accel="50000" decel="50000" fill="hold" grpId="2"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224" dur="2000" fill="hold"/>
                                        <p:tgtEl>
                                          <p:spTgt spid="3">
                                            <p:txEl>
                                              <p:pRg st="5" end="5"/>
                                            </p:txEl>
                                          </p:spTgt>
                                        </p:tgtEl>
                                        <p:attrNameLst>
                                          <p:attrName>ppt_x</p:attrName>
                                          <p:attrName>ppt_y</p:attrName>
                                        </p:attrNameLst>
                                      </p:cBhvr>
                                    </p:animMotion>
                                  </p:childTnLst>
                                </p:cTn>
                              </p:par>
                              <p:par>
                                <p:cTn id="225" presetID="9" presetClass="path" presetSubtype="0" accel="50000" decel="50000" fill="hold" grpId="2"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226" dur="2000" fill="hold"/>
                                        <p:tgtEl>
                                          <p:spTgt spid="3">
                                            <p:txEl>
                                              <p:pRg st="6" end="6"/>
                                            </p:txEl>
                                          </p:spTgt>
                                        </p:tgtEl>
                                        <p:attrNameLst>
                                          <p:attrName>ppt_x</p:attrName>
                                          <p:attrName>ppt_y</p:attrName>
                                        </p:attrNameLst>
                                      </p:cBhvr>
                                    </p:animMotion>
                                  </p:childTnLst>
                                </p:cTn>
                              </p:par>
                              <p:par>
                                <p:cTn id="227" presetID="9" presetClass="path" presetSubtype="0" accel="50000" decel="50000" fill="hold" grpId="2"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228" dur="2000" fill="hold"/>
                                        <p:tgtEl>
                                          <p:spTgt spid="3">
                                            <p:txEl>
                                              <p:pRg st="7" end="7"/>
                                            </p:txEl>
                                          </p:spTgt>
                                        </p:tgtEl>
                                        <p:attrNameLst>
                                          <p:attrName>ppt_x</p:attrName>
                                          <p:attrName>ppt_y</p:attrName>
                                        </p:attrNameLst>
                                      </p:cBhvr>
                                    </p:animMotion>
                                  </p:childTnLst>
                                </p:cTn>
                              </p:par>
                              <p:par>
                                <p:cTn id="229" presetID="9" presetClass="path" presetSubtype="0" accel="50000" decel="50000" fill="hold" grpId="2"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230" dur="2000" fill="hold"/>
                                        <p:tgtEl>
                                          <p:spTgt spid="3">
                                            <p:txEl>
                                              <p:pRg st="8" end="8"/>
                                            </p:txEl>
                                          </p:spTgt>
                                        </p:tgtEl>
                                        <p:attrNameLst>
                                          <p:attrName>ppt_x</p:attrName>
                                          <p:attrName>ppt_y</p:attrName>
                                        </p:attrNameLst>
                                      </p:cBhvr>
                                    </p:animMotion>
                                  </p:childTnLst>
                                </p:cTn>
                              </p:par>
                              <p:par>
                                <p:cTn id="231" presetID="9" presetClass="path" presetSubtype="0" accel="50000" decel="50000" fill="hold" grpId="2"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232" dur="2000" fill="hold"/>
                                        <p:tgtEl>
                                          <p:spTgt spid="3">
                                            <p:txEl>
                                              <p:pRg st="9" end="9"/>
                                            </p:txEl>
                                          </p:spTgt>
                                        </p:tgtEl>
                                        <p:attrNameLst>
                                          <p:attrName>ppt_x</p:attrName>
                                          <p:attrName>ppt_y</p:attrName>
                                        </p:attrNameLst>
                                      </p:cBhvr>
                                    </p:animMotion>
                                  </p:childTnLst>
                                </p:cTn>
                              </p:par>
                              <p:par>
                                <p:cTn id="233" presetID="9" presetClass="path" presetSubtype="0" accel="50000" decel="50000" fill="hold" grpId="2"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234" dur="2000" fill="hold"/>
                                        <p:tgtEl>
                                          <p:spTgt spid="3">
                                            <p:txEl>
                                              <p:pRg st="10" end="1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eni\Documents\BACKGROUND PPT\p34.jpg"/>
          <p:cNvPicPr>
            <a:picLocks noChangeAspect="1" noChangeArrowheads="1"/>
          </p:cNvPicPr>
          <p:nvPr/>
        </p:nvPicPr>
        <p:blipFill>
          <a:blip r:embed="rId3"/>
          <a:srcRect/>
          <a:stretch>
            <a:fillRect/>
          </a:stretch>
        </p:blipFill>
        <p:spPr bwMode="auto">
          <a:xfrm>
            <a:off x="1" y="1"/>
            <a:ext cx="9143999" cy="685799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 name="Title 1"/>
          <p:cNvSpPr>
            <a:spLocks noGrp="1"/>
          </p:cNvSpPr>
          <p:nvPr>
            <p:ph type="title"/>
          </p:nvPr>
        </p:nvSpPr>
        <p:spPr>
          <a:xfrm>
            <a:off x="0" y="500042"/>
            <a:ext cx="8229600" cy="725470"/>
          </a:xfrm>
        </p:spPr>
        <p:txBody>
          <a:bodyPr>
            <a:normAutofit fontScale="90000"/>
          </a:bodyPr>
          <a:lstStyle/>
          <a:p>
            <a:pPr algn="just">
              <a:lnSpc>
                <a:spcPct val="150000"/>
              </a:lnSpc>
            </a:pPr>
            <a:r>
              <a:rPr lang="id-ID" dirty="0" smtClean="0"/>
              <a:t>14. </a:t>
            </a:r>
            <a:r>
              <a:rPr lang="id-ID" b="1" dirty="0" smtClean="0"/>
              <a:t>Menggunakan Fungsi</a:t>
            </a:r>
            <a:endParaRPr lang="id-ID" dirty="0"/>
          </a:p>
        </p:txBody>
      </p:sp>
      <p:sp>
        <p:nvSpPr>
          <p:cNvPr id="3" name="Content Placeholder 2"/>
          <p:cNvSpPr>
            <a:spLocks noGrp="1"/>
          </p:cNvSpPr>
          <p:nvPr>
            <p:ph idx="1"/>
          </p:nvPr>
        </p:nvSpPr>
        <p:spPr>
          <a:xfrm>
            <a:off x="285720" y="1285860"/>
            <a:ext cx="8229600" cy="5572140"/>
          </a:xfrm>
        </p:spPr>
        <p:txBody>
          <a:bodyPr>
            <a:normAutofit fontScale="77500" lnSpcReduction="20000"/>
          </a:bodyPr>
          <a:lstStyle/>
          <a:p>
            <a:pPr algn="just">
              <a:buNone/>
            </a:pPr>
            <a:r>
              <a:rPr lang="id-ID" dirty="0" smtClean="0"/>
              <a:t>	Pada umumnya penulisan fungsi harus dilengkapi dengan argumen, baik berupa angka, label, rumus, alamat sel atau range. Argumen ini harus ditulis dengan diapit tanda kurung ().</a:t>
            </a:r>
          </a:p>
          <a:p>
            <a:pPr algn="just">
              <a:lnSpc>
                <a:spcPct val="120000"/>
              </a:lnSpc>
              <a:buNone/>
            </a:pPr>
            <a:r>
              <a:rPr lang="id-ID" dirty="0" smtClean="0"/>
              <a:t>Cara menulis fungsi</a:t>
            </a:r>
          </a:p>
          <a:p>
            <a:pPr algn="just">
              <a:lnSpc>
                <a:spcPct val="120000"/>
              </a:lnSpc>
              <a:buNone/>
            </a:pPr>
            <a:r>
              <a:rPr lang="id-ID" dirty="0" smtClean="0"/>
              <a:t>1. Menulis fungsi secara langsung (manual)</a:t>
            </a:r>
          </a:p>
          <a:p>
            <a:pPr algn="just">
              <a:lnSpc>
                <a:spcPct val="120000"/>
              </a:lnSpc>
              <a:buNone/>
            </a:pPr>
            <a:r>
              <a:rPr lang="id-ID" dirty="0" smtClean="0"/>
              <a:t>	a. Letakkan penunjuk sel pada sel tempat hasil fungsi akan ditampilkan </a:t>
            </a:r>
            <a:r>
              <a:rPr lang="pt-BR" dirty="0" smtClean="0"/>
              <a:t>(pada contoh diatas sel C6)</a:t>
            </a:r>
          </a:p>
          <a:p>
            <a:pPr algn="just">
              <a:lnSpc>
                <a:spcPct val="120000"/>
              </a:lnSpc>
              <a:buNone/>
            </a:pPr>
            <a:r>
              <a:rPr lang="id-ID" dirty="0" smtClean="0"/>
              <a:t>	b. Ketikkan =SUM(C4:C5)</a:t>
            </a:r>
          </a:p>
          <a:p>
            <a:pPr algn="just">
              <a:lnSpc>
                <a:spcPct val="120000"/>
              </a:lnSpc>
              <a:buNone/>
            </a:pPr>
            <a:r>
              <a:rPr lang="id-ID" dirty="0" smtClean="0"/>
              <a:t>	c. Tekan tombol enter untuk memprosesnya.</a:t>
            </a:r>
          </a:p>
          <a:p>
            <a:pPr algn="just">
              <a:lnSpc>
                <a:spcPct val="120000"/>
              </a:lnSpc>
              <a:buNone/>
            </a:pPr>
            <a:r>
              <a:rPr lang="id-ID" dirty="0" smtClean="0"/>
              <a:t>	Catt. SUM(C4:C5), SUM adalah fungsi untuk penjumlahan dan (C4:C5) adalah argumen berupa alamat sel.</a:t>
            </a:r>
          </a:p>
          <a:p>
            <a:pPr algn="just">
              <a:buNone/>
            </a:pP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8" presetClass="emph" presetSubtype="0" fill="hold" grpId="0" nodeType="withEffect">
                                  <p:stCondLst>
                                    <p:cond delay="0"/>
                                  </p:stCondLst>
                                  <p:childTnLst>
                                    <p:animRot by="21600000">
                                      <p:cBhvr>
                                        <p:cTn id="9" dur="2000" fill="hold"/>
                                        <p:tgtEl>
                                          <p:spTgt spid="3">
                                            <p:txEl>
                                              <p:pRg st="0" end="0"/>
                                            </p:txEl>
                                          </p:spTgt>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grpId="0" nodeType="clickEffect">
                                  <p:stCondLst>
                                    <p:cond delay="0"/>
                                  </p:stCondLst>
                                  <p:childTnLst>
                                    <p:animRot by="21600000">
                                      <p:cBhvr>
                                        <p:cTn id="13" dur="2000" fill="hold"/>
                                        <p:tgtEl>
                                          <p:spTgt spid="3">
                                            <p:txEl>
                                              <p:pRg st="1" end="1"/>
                                            </p:txEl>
                                          </p:spTgt>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0" nodeType="clickEffect">
                                  <p:stCondLst>
                                    <p:cond delay="0"/>
                                  </p:stCondLst>
                                  <p:childTnLst>
                                    <p:animRot by="21600000">
                                      <p:cBhvr>
                                        <p:cTn id="17" dur="2000" fill="hold"/>
                                        <p:tgtEl>
                                          <p:spTgt spid="3">
                                            <p:txEl>
                                              <p:pRg st="2" end="2"/>
                                            </p:txEl>
                                          </p:spTgt>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grpId="0" nodeType="clickEffect">
                                  <p:stCondLst>
                                    <p:cond delay="0"/>
                                  </p:stCondLst>
                                  <p:childTnLst>
                                    <p:animRot by="21600000">
                                      <p:cBhvr>
                                        <p:cTn id="21" dur="2000" fill="hold"/>
                                        <p:tgtEl>
                                          <p:spTgt spid="3">
                                            <p:txEl>
                                              <p:pRg st="3" end="3"/>
                                            </p:txEl>
                                          </p:spTgt>
                                        </p:tgtEl>
                                        <p:attrNameLst>
                                          <p:attrName>r</p:attrName>
                                        </p:attrNameLst>
                                      </p:cBhvr>
                                    </p:animRot>
                                  </p:childTnLst>
                                </p:cTn>
                              </p:par>
                            </p:childTnLst>
                          </p:cTn>
                        </p:par>
                      </p:childTnLst>
                    </p:cTn>
                  </p:par>
                  <p:par>
                    <p:cTn id="22" fill="hold">
                      <p:stCondLst>
                        <p:cond delay="indefinite"/>
                      </p:stCondLst>
                      <p:childTnLst>
                        <p:par>
                          <p:cTn id="23" fill="hold">
                            <p:stCondLst>
                              <p:cond delay="0"/>
                            </p:stCondLst>
                            <p:childTnLst>
                              <p:par>
                                <p:cTn id="24" presetID="8" presetClass="emph" presetSubtype="0" fill="hold" grpId="0" nodeType="clickEffect">
                                  <p:stCondLst>
                                    <p:cond delay="0"/>
                                  </p:stCondLst>
                                  <p:childTnLst>
                                    <p:animRot by="21600000">
                                      <p:cBhvr>
                                        <p:cTn id="25" dur="2000" fill="hold"/>
                                        <p:tgtEl>
                                          <p:spTgt spid="3">
                                            <p:txEl>
                                              <p:pRg st="4" end="4"/>
                                            </p:txEl>
                                          </p:spTgt>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8" presetClass="emph" presetSubtype="0" fill="hold" grpId="0" nodeType="clickEffect">
                                  <p:stCondLst>
                                    <p:cond delay="0"/>
                                  </p:stCondLst>
                                  <p:childTnLst>
                                    <p:animRot by="21600000">
                                      <p:cBhvr>
                                        <p:cTn id="29" dur="2000" fill="hold"/>
                                        <p:tgtEl>
                                          <p:spTgt spid="3">
                                            <p:txEl>
                                              <p:pRg st="5" end="5"/>
                                            </p:txEl>
                                          </p:spTgt>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8" presetClass="emph" presetSubtype="0" fill="hold" grpId="0" nodeType="clickEffect">
                                  <p:stCondLst>
                                    <p:cond delay="0"/>
                                  </p:stCondLst>
                                  <p:childTnLst>
                                    <p:animRot by="21600000">
                                      <p:cBhvr>
                                        <p:cTn id="33" dur="2000" fill="hold"/>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heni\Documents\BACKGROUND PPT\p22.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0" y="428604"/>
            <a:ext cx="9144000" cy="725470"/>
          </a:xfrm>
        </p:spPr>
        <p:txBody>
          <a:bodyPr>
            <a:normAutofit/>
          </a:bodyPr>
          <a:lstStyle/>
          <a:p>
            <a:r>
              <a:rPr lang="id-ID" sz="3600" dirty="0" smtClean="0"/>
              <a:t>15. </a:t>
            </a:r>
            <a:r>
              <a:rPr lang="id-ID" sz="3600" b="1" dirty="0" smtClean="0"/>
              <a:t>Mengenal Fungsi yang sering digunakan</a:t>
            </a:r>
            <a:endParaRPr lang="id-ID" sz="3600" dirty="0"/>
          </a:p>
        </p:txBody>
      </p:sp>
      <p:pic>
        <p:nvPicPr>
          <p:cNvPr id="5" name="Picture 2"/>
          <p:cNvPicPr>
            <a:picLocks noGrp="1" noChangeAspect="1" noChangeArrowheads="1"/>
          </p:cNvPicPr>
          <p:nvPr>
            <p:ph idx="1"/>
          </p:nvPr>
        </p:nvPicPr>
        <p:blipFill>
          <a:blip r:embed="rId4"/>
          <a:srcRect/>
          <a:stretch>
            <a:fillRect/>
          </a:stretch>
        </p:blipFill>
        <p:spPr bwMode="auto">
          <a:xfrm>
            <a:off x="1285852" y="1357298"/>
            <a:ext cx="6143625" cy="4000528"/>
          </a:xfrm>
          <a:prstGeom prst="rect">
            <a:avLst/>
          </a:prstGeom>
          <a:noFill/>
          <a:ln w="9525">
            <a:noFill/>
            <a:miter lim="800000"/>
            <a:headEnd/>
            <a:tailEnd/>
          </a:ln>
          <a:effectLst/>
        </p:spPr>
      </p:pic>
      <p:sp>
        <p:nvSpPr>
          <p:cNvPr id="6" name="Rectangle 5"/>
          <p:cNvSpPr/>
          <p:nvPr/>
        </p:nvSpPr>
        <p:spPr>
          <a:xfrm>
            <a:off x="1643042" y="5500702"/>
            <a:ext cx="6000792" cy="369332"/>
          </a:xfrm>
          <a:prstGeom prst="rect">
            <a:avLst/>
          </a:prstGeom>
        </p:spPr>
        <p:txBody>
          <a:bodyPr wrap="square">
            <a:spAutoFit/>
          </a:bodyPr>
          <a:lstStyle/>
          <a:p>
            <a:r>
              <a:rPr lang="id-ID" b="1" dirty="0" smtClean="0"/>
              <a:t>Gambar 3.14. Contoh Fungsi yang Sering Digunakan</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par>
                                <p:cTn id="8" presetID="14" presetClass="path" presetSubtype="0" accel="50000" decel="50000" fill="hold" nodeType="withEffect">
                                  <p:stCondLst>
                                    <p:cond delay="0"/>
                                  </p:stCondLst>
                                  <p:childTnLst>
                                    <p:animMotion origin="layout" path="M 0 0  L 0.178 0  L 0.25 0.16133  L 0.072 0.16133  L 0 0  Z" pathEditMode="relative" ptsTypes="">
                                      <p:cBhvr>
                                        <p:cTn id="9" dur="2000" fill="hold"/>
                                        <p:tgtEl>
                                          <p:spTgt spid="5"/>
                                        </p:tgtEl>
                                        <p:attrNameLst>
                                          <p:attrName>ppt_x</p:attrName>
                                          <p:attrName>ppt_y</p:attrName>
                                        </p:attrNameLst>
                                      </p:cBhvr>
                                    </p:animMotion>
                                  </p:childTnLst>
                                </p:cTn>
                              </p:par>
                              <p:par>
                                <p:cTn id="10" presetID="3" presetClass="entr" presetSubtype="5"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BACKGROUND PPT\p2.jpg"/>
          <p:cNvPicPr>
            <a:picLocks noChangeAspect="1" noChangeArrowheads="1"/>
          </p:cNvPicPr>
          <p:nvPr/>
        </p:nvPicPr>
        <p:blipFill>
          <a:blip r:embed="rId3"/>
          <a:srcRect/>
          <a:stretch>
            <a:fillRect/>
          </a:stretch>
        </p:blipFill>
        <p:spPr bwMode="auto">
          <a:xfrm>
            <a:off x="1" y="0"/>
            <a:ext cx="9144000" cy="6858000"/>
          </a:xfrm>
          <a:prstGeom prst="rect">
            <a:avLst/>
          </a:prstGeom>
          <a:noFill/>
        </p:spPr>
      </p:pic>
      <p:sp>
        <p:nvSpPr>
          <p:cNvPr id="2" name="Title 1"/>
          <p:cNvSpPr>
            <a:spLocks noGrp="1"/>
          </p:cNvSpPr>
          <p:nvPr>
            <p:ph type="title"/>
          </p:nvPr>
        </p:nvSpPr>
        <p:spPr>
          <a:xfrm>
            <a:off x="428596" y="0"/>
            <a:ext cx="8229600" cy="1143000"/>
          </a:xfrm>
        </p:spPr>
        <p:txBody>
          <a:bodyPr/>
          <a:lstStyle/>
          <a:p>
            <a:r>
              <a:rPr lang="id-ID" b="1" dirty="0" smtClean="0"/>
              <a:t>Pendahuluan</a:t>
            </a:r>
            <a:endParaRPr lang="id-ID" dirty="0"/>
          </a:p>
        </p:txBody>
      </p:sp>
      <p:sp>
        <p:nvSpPr>
          <p:cNvPr id="3" name="Content Placeholder 2"/>
          <p:cNvSpPr>
            <a:spLocks noGrp="1"/>
          </p:cNvSpPr>
          <p:nvPr>
            <p:ph idx="1"/>
          </p:nvPr>
        </p:nvSpPr>
        <p:spPr>
          <a:xfrm>
            <a:off x="0" y="1214422"/>
            <a:ext cx="8786874" cy="5643578"/>
          </a:xfrm>
        </p:spPr>
        <p:txBody>
          <a:bodyPr>
            <a:normAutofit/>
          </a:bodyPr>
          <a:lstStyle/>
          <a:p>
            <a:pPr algn="just">
              <a:buNone/>
            </a:pPr>
            <a:r>
              <a:rPr lang="id-ID" dirty="0" smtClean="0"/>
              <a:t>	Microsoft Excel (MS-Excel) merupakan program aplikasi spreadsheet (lembar kerja elektronik) canggih yang paling populer dan paling banyak digunakan saat ini. Excel akan sangat membantu kita dalam hal menghitung, memproyeksikan,menganalisa dan mampu mempresentasikan data dalam bentuk tabel dengan berbagai jenis tabel yang disediakannya, mulai dari bentuk Bar, Grafik, Pie, Line dan banyak lagi. </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heni\Documents\BACKGROUND PPT\p23.jpg"/>
          <p:cNvPicPr>
            <a:picLocks noChangeAspect="1" noChangeArrowheads="1"/>
          </p:cNvPicPr>
          <p:nvPr/>
        </p:nvPicPr>
        <p:blipFill>
          <a:blip r:embed="rId3"/>
          <a:srcRect/>
          <a:stretch>
            <a:fillRect/>
          </a:stretch>
        </p:blipFill>
        <p:spPr bwMode="auto">
          <a:xfrm>
            <a:off x="0" y="0"/>
            <a:ext cx="9144000" cy="6858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500034" y="142852"/>
            <a:ext cx="8229600" cy="6500834"/>
          </a:xfrm>
        </p:spPr>
        <p:txBody>
          <a:bodyPr>
            <a:normAutofit fontScale="77500" lnSpcReduction="20000"/>
          </a:bodyPr>
          <a:lstStyle/>
          <a:p>
            <a:pPr algn="just">
              <a:lnSpc>
                <a:spcPct val="120000"/>
              </a:lnSpc>
              <a:buNone/>
            </a:pPr>
            <a:r>
              <a:rPr lang="id-ID" dirty="0" smtClean="0"/>
              <a:t>1. Fungsi Average(…)</a:t>
            </a:r>
          </a:p>
          <a:p>
            <a:pPr algn="just">
              <a:lnSpc>
                <a:spcPct val="120000"/>
              </a:lnSpc>
              <a:buNone/>
            </a:pPr>
            <a:r>
              <a:rPr lang="id-ID" dirty="0" smtClean="0"/>
              <a:t>	Fungsi ini digunakan untuk mencari nilai rata-rata dari sekumpulan data(range). Bentuk umum penulisannya adalah ; </a:t>
            </a:r>
            <a:r>
              <a:rPr lang="en-US" b="1" dirty="0" smtClean="0"/>
              <a:t>AVERAGE(number1,number1,…), </a:t>
            </a:r>
            <a:r>
              <a:rPr lang="en-US" b="1" dirty="0" err="1" smtClean="0"/>
              <a:t>dimana</a:t>
            </a:r>
            <a:r>
              <a:rPr lang="en-US" b="1" dirty="0" smtClean="0"/>
              <a:t> number1, number2, </a:t>
            </a:r>
            <a:r>
              <a:rPr lang="en-US" b="1" dirty="0" err="1" smtClean="0"/>
              <a:t>dan</a:t>
            </a:r>
            <a:r>
              <a:rPr lang="id-ID" b="1" dirty="0" smtClean="0"/>
              <a:t> </a:t>
            </a:r>
            <a:r>
              <a:rPr lang="id-ID" dirty="0" smtClean="0"/>
              <a:t>seterusnya adalah range data yang akan dicari nilai rata-ratanya. Untuk </a:t>
            </a:r>
            <a:r>
              <a:rPr lang="fi-FI" dirty="0" smtClean="0"/>
              <a:t>mengisi nilai rata-rata pada contoh diatas, maka rumusnya adalah</a:t>
            </a:r>
            <a:r>
              <a:rPr lang="id-ID" dirty="0" smtClean="0"/>
              <a:t> =AVERAGE(E8:G8) kemudian tekan tombol enter. Hal yang sama juga bisa dilakukan untuk mengisi sel i8 INGAT posisi penunjuk sel harus berada pada sel i8 sebelum perintah tersebut dilaksanakan.</a:t>
            </a:r>
          </a:p>
          <a:p>
            <a:pPr algn="just">
              <a:lnSpc>
                <a:spcPct val="120000"/>
              </a:lnSpc>
              <a:buNone/>
            </a:pPr>
            <a:r>
              <a:rPr lang="id-ID" dirty="0" smtClean="0"/>
              <a:t>2. Fungsi Logika IF(…) </a:t>
            </a:r>
          </a:p>
          <a:p>
            <a:pPr algn="just">
              <a:lnSpc>
                <a:spcPct val="120000"/>
              </a:lnSpc>
              <a:buNone/>
            </a:pPr>
            <a:r>
              <a:rPr lang="id-ID" dirty="0" smtClean="0"/>
              <a:t>	</a:t>
            </a:r>
            <a:r>
              <a:rPr lang="nn-NO" dirty="0" smtClean="0"/>
              <a:t>Fungsi ini digunakan jika data yang dimasukkan mempunyai kondisi</a:t>
            </a:r>
            <a:r>
              <a:rPr lang="id-ID" dirty="0" smtClean="0"/>
              <a:t> tertentu. Misalnya, jika nilai sel A1=1, maka hasilnya 2, jika tidak, maka akan bernilai 0. Biasanya fungsi ini dibantu oleh operator relasi (pembanding) seperti berikut :</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to="" calcmode="lin" valueType="num">
                                      <p:cBhvr>
                                        <p:cTn id="16"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heni\Documents\BACKGROUND PPT\p47.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5" name="Title 4"/>
          <p:cNvSpPr>
            <a:spLocks noGrp="1"/>
          </p:cNvSpPr>
          <p:nvPr>
            <p:ph type="title"/>
          </p:nvPr>
        </p:nvSpPr>
        <p:spPr>
          <a:xfrm>
            <a:off x="457200" y="274638"/>
            <a:ext cx="7901014" cy="646331"/>
          </a:xfrm>
          <a:prstGeom prst="rect">
            <a:avLst/>
          </a:prstGeom>
        </p:spPr>
        <p:txBody>
          <a:bodyPr wrap="square">
            <a:spAutoFit/>
          </a:bodyPr>
          <a:lstStyle/>
          <a:p>
            <a:r>
              <a:rPr lang="id-ID" sz="3600" b="1" dirty="0" smtClean="0"/>
              <a:t>Tabel 3.2. Operator Relasi (Pembanding)</a:t>
            </a:r>
            <a:endParaRPr lang="id-ID" sz="3600" dirty="0"/>
          </a:p>
        </p:txBody>
      </p:sp>
      <p:pic>
        <p:nvPicPr>
          <p:cNvPr id="6" name="Picture 2"/>
          <p:cNvPicPr>
            <a:picLocks noGrp="1" noChangeAspect="1" noChangeArrowheads="1"/>
          </p:cNvPicPr>
          <p:nvPr>
            <p:ph idx="1"/>
          </p:nvPr>
        </p:nvPicPr>
        <p:blipFill>
          <a:blip r:embed="rId4"/>
          <a:srcRect/>
          <a:stretch>
            <a:fillRect/>
          </a:stretch>
        </p:blipFill>
        <p:spPr bwMode="auto">
          <a:xfrm>
            <a:off x="1214414" y="1428736"/>
            <a:ext cx="6786610" cy="4357718"/>
          </a:xfrm>
          <a:prstGeom prst="rect">
            <a:avLst/>
          </a:prstGeom>
          <a:noFill/>
          <a:ln w="9525">
            <a:noFill/>
            <a:miter lim="800000"/>
            <a:headEnd/>
            <a:tailEnd/>
          </a:ln>
          <a:effectLst/>
        </p:spPr>
      </p:pic>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2000"/>
                                        <p:tgtEl>
                                          <p:spTgt spid="5"/>
                                        </p:tgtEl>
                                      </p:cBhvr>
                                    </p:animEffect>
                                  </p:childTnLst>
                                </p:cTn>
                              </p:par>
                              <p:par>
                                <p:cTn id="8" presetID="8"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amond(in)">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heni\Documents\BACKGROUND PPT\p39.jpg"/>
          <p:cNvPicPr>
            <a:picLocks noChangeAspect="1" noChangeArrowheads="1"/>
          </p:cNvPicPr>
          <p:nvPr/>
        </p:nvPicPr>
        <p:blipFill>
          <a:blip r:embed="rId3"/>
          <a:srcRect/>
          <a:stretch>
            <a:fillRect/>
          </a:stretch>
        </p:blipFill>
        <p:spPr bwMode="auto">
          <a:xfrm>
            <a:off x="0" y="0"/>
            <a:ext cx="9143999" cy="6857999"/>
          </a:xfrm>
          <a:prstGeom prst="rect">
            <a:avLst/>
          </a:prstGeom>
          <a:noFill/>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28596" y="142852"/>
            <a:ext cx="8229600" cy="6126163"/>
          </a:xfrm>
        </p:spPr>
        <p:txBody>
          <a:bodyPr/>
          <a:lstStyle/>
          <a:p>
            <a:pPr algn="just">
              <a:buNone/>
            </a:pPr>
            <a:r>
              <a:rPr lang="id-ID" dirty="0" smtClean="0"/>
              <a:t>	</a:t>
            </a:r>
            <a:r>
              <a:rPr lang="id-ID" sz="2800" dirty="0" smtClean="0"/>
              <a:t>Bentuk umum penulisan fungsi ini adalah ;</a:t>
            </a:r>
          </a:p>
          <a:p>
            <a:pPr algn="just">
              <a:buNone/>
            </a:pPr>
            <a:r>
              <a:rPr lang="id-ID" sz="2800" b="1" dirty="0" smtClean="0"/>
              <a:t>	=IF(logical_test,value_if_true,value_if_false), artinya kalau ekspresi </a:t>
            </a:r>
            <a:r>
              <a:rPr lang="en-US" sz="2800" dirty="0" err="1" smtClean="0"/>
              <a:t>logika</a:t>
            </a:r>
            <a:r>
              <a:rPr lang="en-US" sz="2800" dirty="0" smtClean="0"/>
              <a:t> (</a:t>
            </a:r>
            <a:r>
              <a:rPr lang="en-US" sz="2800" dirty="0" err="1" smtClean="0"/>
              <a:t>logical_test</a:t>
            </a:r>
            <a:r>
              <a:rPr lang="en-US" sz="2800" dirty="0" smtClean="0"/>
              <a:t>) </a:t>
            </a:r>
            <a:r>
              <a:rPr lang="en-US" sz="2800" dirty="0" err="1" smtClean="0"/>
              <a:t>bernilai</a:t>
            </a:r>
            <a:r>
              <a:rPr lang="en-US" sz="2800" dirty="0" smtClean="0"/>
              <a:t> </a:t>
            </a:r>
            <a:r>
              <a:rPr lang="en-US" sz="2800" dirty="0" err="1" smtClean="0"/>
              <a:t>benar</a:t>
            </a:r>
            <a:r>
              <a:rPr lang="en-US" sz="2800" dirty="0" smtClean="0"/>
              <a:t>, </a:t>
            </a:r>
            <a:r>
              <a:rPr lang="en-US" sz="2800" dirty="0" err="1" smtClean="0"/>
              <a:t>maka</a:t>
            </a:r>
            <a:r>
              <a:rPr lang="en-US" sz="2800" dirty="0" smtClean="0"/>
              <a:t> </a:t>
            </a:r>
            <a:r>
              <a:rPr lang="en-US" sz="2800" dirty="0" err="1" smtClean="0"/>
              <a:t>perintah</a:t>
            </a:r>
            <a:r>
              <a:rPr lang="en-US" sz="2800" dirty="0" smtClean="0"/>
              <a:t> </a:t>
            </a:r>
            <a:r>
              <a:rPr lang="en-US" sz="2800" dirty="0" err="1" smtClean="0"/>
              <a:t>pada</a:t>
            </a:r>
            <a:r>
              <a:rPr lang="en-US" sz="2800" dirty="0" smtClean="0"/>
              <a:t> </a:t>
            </a:r>
            <a:r>
              <a:rPr lang="en-US" sz="2800" dirty="0" err="1" smtClean="0"/>
              <a:t>value_if_true</a:t>
            </a:r>
            <a:r>
              <a:rPr lang="id-ID" sz="2800" dirty="0" smtClean="0"/>
              <a:t> akan dilaksanakan, jika salah, maka perintah pad value_if_false yang </a:t>
            </a:r>
            <a:r>
              <a:rPr lang="fi-FI" sz="2800" dirty="0" smtClean="0"/>
              <a:t>akan dilaksanakan. Lihat contoh beriku</a:t>
            </a:r>
            <a:r>
              <a:rPr lang="id-ID" sz="2800" dirty="0" smtClean="0"/>
              <a:t>t :</a:t>
            </a:r>
            <a:endParaRPr lang="fi-FI" sz="2800" dirty="0" smtClean="0"/>
          </a:p>
          <a:p>
            <a:pPr>
              <a:buNone/>
            </a:pPr>
            <a:endParaRPr lang="id-ID" dirty="0"/>
          </a:p>
        </p:txBody>
      </p:sp>
      <p:pic>
        <p:nvPicPr>
          <p:cNvPr id="5" name="Picture 2"/>
          <p:cNvPicPr>
            <a:picLocks noChangeAspect="1" noChangeArrowheads="1"/>
          </p:cNvPicPr>
          <p:nvPr/>
        </p:nvPicPr>
        <p:blipFill>
          <a:blip r:embed="rId4"/>
          <a:srcRect/>
          <a:stretch>
            <a:fillRect/>
          </a:stretch>
        </p:blipFill>
        <p:spPr bwMode="auto">
          <a:xfrm>
            <a:off x="1785918" y="3429000"/>
            <a:ext cx="5572164" cy="2286016"/>
          </a:xfrm>
          <a:prstGeom prst="rect">
            <a:avLst/>
          </a:prstGeom>
          <a:noFill/>
          <a:ln w="9525">
            <a:noFill/>
            <a:miter lim="800000"/>
            <a:headEnd/>
            <a:tailEnd/>
          </a:ln>
          <a:effectLst/>
        </p:spPr>
      </p:pic>
      <p:sp>
        <p:nvSpPr>
          <p:cNvPr id="6" name="Rectangle 5"/>
          <p:cNvSpPr/>
          <p:nvPr/>
        </p:nvSpPr>
        <p:spPr>
          <a:xfrm>
            <a:off x="2500298" y="5929330"/>
            <a:ext cx="4238661" cy="369332"/>
          </a:xfrm>
          <a:prstGeom prst="rect">
            <a:avLst/>
          </a:prstGeom>
        </p:spPr>
        <p:txBody>
          <a:bodyPr wrap="none">
            <a:spAutoFit/>
          </a:bodyPr>
          <a:lstStyle/>
          <a:p>
            <a:r>
              <a:rPr lang="id-ID" b="1" dirty="0" smtClean="0"/>
              <a:t>Gambar 3.15. Contoh Fungsi Logika IF</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path" presetSubtype="0" accel="50000" decel="50000" fill="hold" nodeType="withEffect">
                                  <p:stCondLst>
                                    <p:cond delay="0"/>
                                  </p:stCondLst>
                                  <p:childTnLst>
                                    <p:animMotion origin="layout" path="M 0 0  C -0.014 -0.00667  -0.029 -0.012  -0.044 -0.012  C -0.114 -0.012  -0.169 0.064  -0.169 0.156  C -0.169 0.24667  -0.114 0.32133  -0.044 0.32133  C -0.029 0.32133  -0.014 0.31733  0 0.31067  C -0.047 0.28667  -0.08 0.22667  -0.08 0.156  C -0.08 0.084  -0.047 0.024  0 0  Z" pathEditMode="relative" ptsTypes="">
                                      <p:cBhvr>
                                        <p:cTn id="6" dur="2000" fill="hold"/>
                                        <p:tgtEl>
                                          <p:spTgt spid="5"/>
                                        </p:tgtEl>
                                        <p:attrNameLst>
                                          <p:attrName>ppt_x</p:attrName>
                                          <p:attrName>ppt_y</p:attrName>
                                        </p:attrNameLst>
                                      </p:cBhvr>
                                    </p:animMotion>
                                  </p:childTnLst>
                                </p:cTn>
                              </p:par>
                              <p:par>
                                <p:cTn id="7" presetID="20"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animEffect transition="in" filter="wedge">
                                      <p:cBhvr>
                                        <p:cTn id="9" dur="2000"/>
                                        <p:tgtEl>
                                          <p:spTgt spid="3">
                                            <p:txEl>
                                              <p:pRg st="0" end="0"/>
                                            </p:txEl>
                                          </p:spTgt>
                                        </p:tgtEl>
                                      </p:cBhvr>
                                    </p:animEffect>
                                  </p:childTnLst>
                                </p:cTn>
                              </p:par>
                              <p:par>
                                <p:cTn id="10" presetID="20"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par>
                                <p:cTn id="13" presetID="45" presetClass="entr" presetSubtype="0" fill="hold" grpId="0" nodeType="withEffect">
                                  <p:stCondLst>
                                    <p:cond delay="0"/>
                                  </p:stCondLst>
                                  <p:iterate type="lt">
                                    <p:tmPct val="10000"/>
                                  </p:iterate>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anim calcmode="lin" valueType="num">
                                      <p:cBhvr>
                                        <p:cTn id="16" dur="2000" fill="hold"/>
                                        <p:tgtEl>
                                          <p:spTgt spid="6"/>
                                        </p:tgtEl>
                                        <p:attrNameLst>
                                          <p:attrName>ppt_w</p:attrName>
                                        </p:attrNameLst>
                                      </p:cBhvr>
                                      <p:tavLst>
                                        <p:tav tm="0" fmla="#ppt_w*sin(2.5*pi*$)">
                                          <p:val>
                                            <p:fltVal val="0"/>
                                          </p:val>
                                        </p:tav>
                                        <p:tav tm="100000">
                                          <p:val>
                                            <p:fltVal val="1"/>
                                          </p:val>
                                        </p:tav>
                                      </p:tavLst>
                                    </p:anim>
                                    <p:anim calcmode="lin" valueType="num">
                                      <p:cBhvr>
                                        <p:cTn id="17"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heni\Documents\BACKGROUND PPT\p63.jpg"/>
          <p:cNvPicPr>
            <a:picLocks noChangeAspect="1" noChangeArrowheads="1"/>
          </p:cNvPicPr>
          <p:nvPr/>
        </p:nvPicPr>
        <p:blipFill>
          <a:blip r:embed="rId3"/>
          <a:srcRect/>
          <a:stretch>
            <a:fillRect/>
          </a:stretch>
        </p:blipFill>
        <p:spPr bwMode="auto">
          <a:xfrm>
            <a:off x="0" y="0"/>
            <a:ext cx="9144000" cy="68580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57200" y="357166"/>
            <a:ext cx="8229600" cy="6072230"/>
          </a:xfrm>
        </p:spPr>
        <p:txBody>
          <a:bodyPr>
            <a:normAutofit fontScale="85000" lnSpcReduction="20000"/>
          </a:bodyPr>
          <a:lstStyle/>
          <a:p>
            <a:pPr>
              <a:buNone/>
            </a:pPr>
            <a:r>
              <a:rPr lang="id-ID" dirty="0" smtClean="0"/>
              <a:t>	Kolom keterangan diisi dengan ketentuan, jika status sama dengan K,</a:t>
            </a:r>
            <a:r>
              <a:rPr lang="sv-SE" dirty="0" smtClean="0"/>
              <a:t>maka keterangannya KAWIN, jika tidak, maka keterangan berisi TIDAK</a:t>
            </a:r>
            <a:r>
              <a:rPr lang="id-ID" dirty="0" smtClean="0"/>
              <a:t> KAWIN. Ini dapat diselesaikan dengan rumus =IF(C3=”K”,</a:t>
            </a:r>
            <a:r>
              <a:rPr lang="es-ES" dirty="0" smtClean="0"/>
              <a:t>“KAWIN”,”TIDAK KAWIN”). Pada </a:t>
            </a:r>
            <a:r>
              <a:rPr lang="es-ES" dirty="0" err="1" smtClean="0"/>
              <a:t>rumus</a:t>
            </a:r>
            <a:r>
              <a:rPr lang="es-ES" dirty="0" smtClean="0"/>
              <a:t> </a:t>
            </a:r>
            <a:r>
              <a:rPr lang="es-ES" dirty="0" err="1" smtClean="0"/>
              <a:t>diatas</a:t>
            </a:r>
            <a:r>
              <a:rPr lang="id-ID" dirty="0" smtClean="0"/>
              <a:t> </a:t>
            </a:r>
            <a:r>
              <a:rPr lang="sv-SE" dirty="0" smtClean="0"/>
              <a:t>kita lihat bahwa jika datanya bertipe Teks/alpha numerik harus diapit oleh</a:t>
            </a:r>
            <a:r>
              <a:rPr lang="id-ID" dirty="0" smtClean="0"/>
              <a:t> tanda kutip dua, lain halnya dengan tipe data numerik, tidak boleh menggunakan tanda kutip. Untuk kondisi IF bertingkat, coba perhatikan rumus untuk mengisi nilai huruf pada contoh pertama tadi. (kasus nilai mahasiswa)=IF(H8&gt;=81,"A",IF(H8&gt;=66,"B",IF(H8&gt;=56,"C",IF(H8&gt;40,"D","E")))),hal yang sama juga bisa dilakukan untuk mengisi kolom keterangan,dengan ketentuan, Jika nilai hurufnya sama dengan “A” maka keterangan “SANGAT MEMUASKAN, jika “B” maka “MEMUASKAN”, jika “C”, maka “CUKUP”, dan jika “D” maka bernilai “KURANG”, selain dari itu, maka bernilai “GAGAL”. Coba anda isi, OK !.</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heni\Documents\BACKGROUND PPT\p50.jpg"/>
          <p:cNvPicPr>
            <a:picLocks noChangeAspect="1" noChangeArrowheads="1"/>
          </p:cNvPicPr>
          <p:nvPr/>
        </p:nvPicPr>
        <p:blipFill>
          <a:blip r:embed="rId4"/>
          <a:srcRect/>
          <a:stretch>
            <a:fillRect/>
          </a:stretch>
        </p:blipFill>
        <p:spPr bwMode="auto">
          <a:xfrm>
            <a:off x="-1" y="0"/>
            <a:ext cx="9144001" cy="68580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28596" y="0"/>
            <a:ext cx="8229600" cy="6286544"/>
          </a:xfrm>
        </p:spPr>
        <p:txBody>
          <a:bodyPr>
            <a:noAutofit/>
          </a:bodyPr>
          <a:lstStyle/>
          <a:p>
            <a:pPr>
              <a:buNone/>
            </a:pPr>
            <a:r>
              <a:rPr lang="id-ID" sz="2400" dirty="0" smtClean="0">
                <a:solidFill>
                  <a:schemeClr val="bg1"/>
                </a:solidFill>
              </a:rPr>
              <a:t>3. Fungsi Max(…)</a:t>
            </a:r>
          </a:p>
          <a:p>
            <a:pPr>
              <a:buNone/>
            </a:pPr>
            <a:r>
              <a:rPr lang="id-ID" sz="2400" dirty="0" smtClean="0">
                <a:solidFill>
                  <a:schemeClr val="bg1"/>
                </a:solidFill>
              </a:rPr>
              <a:t>	Fungsi ini digunakan untuk mencari nilai tertinggi dari sekumpulan data (range). Bentuk umum penulisannya adalah ; </a:t>
            </a:r>
            <a:r>
              <a:rPr lang="en-US" sz="2400" b="1" dirty="0" smtClean="0">
                <a:solidFill>
                  <a:schemeClr val="bg1"/>
                </a:solidFill>
              </a:rPr>
              <a:t>=MAX(number1,number1,…), </a:t>
            </a:r>
            <a:r>
              <a:rPr lang="en-US" sz="2400" b="1" dirty="0" err="1" smtClean="0">
                <a:solidFill>
                  <a:schemeClr val="bg1"/>
                </a:solidFill>
              </a:rPr>
              <a:t>dimana</a:t>
            </a:r>
            <a:r>
              <a:rPr lang="en-US" sz="2400" b="1" dirty="0" smtClean="0">
                <a:solidFill>
                  <a:schemeClr val="bg1"/>
                </a:solidFill>
              </a:rPr>
              <a:t> number1, number2, </a:t>
            </a:r>
            <a:r>
              <a:rPr lang="en-US" sz="2400" b="1" dirty="0" err="1" smtClean="0">
                <a:solidFill>
                  <a:schemeClr val="bg1"/>
                </a:solidFill>
              </a:rPr>
              <a:t>dan</a:t>
            </a:r>
            <a:r>
              <a:rPr lang="id-ID" sz="2400" b="1" dirty="0" smtClean="0">
                <a:solidFill>
                  <a:schemeClr val="bg1"/>
                </a:solidFill>
              </a:rPr>
              <a:t> </a:t>
            </a:r>
            <a:r>
              <a:rPr lang="id-ID" sz="2400" dirty="0" smtClean="0">
                <a:solidFill>
                  <a:schemeClr val="bg1"/>
                </a:solidFill>
              </a:rPr>
              <a:t>seterusnya adalah range data (numerik) yang akan dicari nilai tertingginya. Untuk mengisi sel H16 pada contoh diatas, maka rumusnya adalah =MAX(H8:H15)</a:t>
            </a:r>
          </a:p>
          <a:p>
            <a:pPr>
              <a:buNone/>
            </a:pPr>
            <a:r>
              <a:rPr lang="id-ID" sz="2400" dirty="0" smtClean="0">
                <a:solidFill>
                  <a:schemeClr val="bg1"/>
                </a:solidFill>
              </a:rPr>
              <a:t>4. Fungsi Min(…)</a:t>
            </a:r>
          </a:p>
          <a:p>
            <a:pPr>
              <a:buNone/>
            </a:pPr>
            <a:r>
              <a:rPr lang="id-ID" sz="2400" dirty="0" smtClean="0">
                <a:solidFill>
                  <a:schemeClr val="bg1"/>
                </a:solidFill>
              </a:rPr>
              <a:t>	Sama halnya dengan fungsi max, bedanya fungsi min digunakan untuk mencari nilai terendah dari sekumpulan data numerik. Kita dapat mengisi sel H17 dengan rumus </a:t>
            </a:r>
            <a:r>
              <a:rPr lang="id-ID" sz="2400" b="1" dirty="0" smtClean="0">
                <a:solidFill>
                  <a:schemeClr val="bg1"/>
                </a:solidFill>
              </a:rPr>
              <a:t>=MIN(H8:H15).</a:t>
            </a:r>
            <a:endParaRPr lang="id-ID" sz="2400" dirty="0" smtClean="0">
              <a:solidFill>
                <a:schemeClr val="bg1"/>
              </a:solidFill>
            </a:endParaRPr>
          </a:p>
          <a:p>
            <a:pPr>
              <a:buNone/>
            </a:pPr>
            <a:r>
              <a:rPr lang="id-ID" sz="2400" dirty="0" smtClean="0">
                <a:solidFill>
                  <a:schemeClr val="bg1"/>
                </a:solidFill>
              </a:rPr>
              <a:t>5. Fungsi Count(…)</a:t>
            </a:r>
          </a:p>
          <a:p>
            <a:pPr>
              <a:buNone/>
            </a:pPr>
            <a:r>
              <a:rPr lang="id-ID" sz="2400" dirty="0" smtClean="0">
                <a:solidFill>
                  <a:schemeClr val="bg1"/>
                </a:solidFill>
              </a:rPr>
              <a:t>	Fungsi Count digunakan untuk menghitung jumlah data dari suatu range yang kita pilih. Pada contoh diatas, range yang kita pilih adalah (H8:H15). Maka dapat ditulis rumusnya untuk mengisi sel H19 dengan =COUNT(H8:H15).</a:t>
            </a:r>
            <a:endParaRPr lang="id-ID" sz="2400" dirty="0">
              <a:solidFill>
                <a:schemeClr val="bg1"/>
              </a:solidFill>
            </a:endParaRPr>
          </a:p>
        </p:txBody>
      </p:sp>
    </p:spTree>
  </p:cSld>
  <p:clrMapOvr>
    <a:masterClrMapping/>
  </p:clrMapOvr>
  <p:transition spd="med" advClick="0" advTm="5000">
    <p:wheel spokes="8"/>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path" presetSubtype="0" accel="50000" decel="50000" fill="hold" grpId="0" nodeType="withEffect">
                                  <p:stCondLst>
                                    <p:cond delay="0"/>
                                  </p:stCondLst>
                                  <p:childTnLst>
                                    <p:animMotion origin="layout" path="M 0 0  C 0.002 -0.004  0.012 -0.04529  0.037 -0.04263  C 0.075 -0.03863  0.09 -0.00932  0.125 -0.03863  C 0.147 -0.05595  0.173 -0.09991  0.192 -0.09858  C 0.235 -0.09724  0.244 -0.05195  0.244 -0.01066  C 0.245 0.04796  0.189 0.09724  0.121 0.10257  C 0.052 0.10657  -0.005 0.04396  0 0  Z" pathEditMode="relative" ptsTypes="">
                                      <p:cBhvr>
                                        <p:cTn id="6" dur="2000" fill="hold"/>
                                        <p:tgtEl>
                                          <p:spTgt spid="3">
                                            <p:txEl>
                                              <p:pRg st="0" end="0"/>
                                            </p:txEl>
                                          </p:spTgt>
                                        </p:tgtEl>
                                        <p:attrNameLst>
                                          <p:attrName>ppt_x</p:attrName>
                                          <p:attrName>ppt_y</p:attrName>
                                        </p:attrNameLst>
                                      </p:cBhvr>
                                    </p:animMotion>
                                  </p:childTnLst>
                                </p:cTn>
                              </p:par>
                              <p:par>
                                <p:cTn id="7" presetID="31" presetClass="path" presetSubtype="0" accel="50000" decel="50000" fill="hold" grpId="0" nodeType="withEffect">
                                  <p:stCondLst>
                                    <p:cond delay="0"/>
                                  </p:stCondLst>
                                  <p:childTnLst>
                                    <p:animMotion origin="layout" path="M 0 0  C 0.002 -0.004  0.012 -0.04529  0.037 -0.04263  C 0.075 -0.03863  0.09 -0.00932  0.125 -0.03863  C 0.147 -0.05595  0.173 -0.09991  0.192 -0.09858  C 0.235 -0.09724  0.244 -0.05195  0.244 -0.01066  C 0.245 0.04796  0.189 0.09724  0.121 0.10257  C 0.052 0.10657  -0.005 0.04396  0 0  Z" pathEditMode="relative" ptsTypes="">
                                      <p:cBhvr>
                                        <p:cTn id="8" dur="2000" fill="hold"/>
                                        <p:tgtEl>
                                          <p:spTgt spid="3">
                                            <p:txEl>
                                              <p:pRg st="1" end="1"/>
                                            </p:txEl>
                                          </p:spTgt>
                                        </p:tgtEl>
                                        <p:attrNameLst>
                                          <p:attrName>ppt_x</p:attrName>
                                          <p:attrName>ppt_y</p:attrName>
                                        </p:attrNameLst>
                                      </p:cBhvr>
                                    </p:animMotion>
                                  </p:childTnLst>
                                </p:cTn>
                              </p:par>
                              <p:par>
                                <p:cTn id="9" presetID="31" presetClass="path" presetSubtype="0" accel="50000" decel="50000" fill="hold" grpId="0" nodeType="withEffect">
                                  <p:stCondLst>
                                    <p:cond delay="0"/>
                                  </p:stCondLst>
                                  <p:childTnLst>
                                    <p:animMotion origin="layout" path="M 0 0  C 0.002 -0.004  0.012 -0.04529  0.037 -0.04263  C 0.075 -0.03863  0.09 -0.00932  0.125 -0.03863  C 0.147 -0.05595  0.173 -0.09991  0.192 -0.09858  C 0.235 -0.09724  0.244 -0.05195  0.244 -0.01066  C 0.245 0.04796  0.189 0.09724  0.121 0.10257  C 0.052 0.10657  -0.005 0.04396  0 0  Z" pathEditMode="relative" ptsTypes="">
                                      <p:cBhvr>
                                        <p:cTn id="10" dur="2000" fill="hold"/>
                                        <p:tgtEl>
                                          <p:spTgt spid="3">
                                            <p:txEl>
                                              <p:pRg st="2" end="2"/>
                                            </p:txEl>
                                          </p:spTgt>
                                        </p:tgtEl>
                                        <p:attrNameLst>
                                          <p:attrName>ppt_x</p:attrName>
                                          <p:attrName>ppt_y</p:attrName>
                                        </p:attrNameLst>
                                      </p:cBhvr>
                                    </p:animMotion>
                                  </p:childTnLst>
                                </p:cTn>
                              </p:par>
                              <p:par>
                                <p:cTn id="11" presetID="31" presetClass="path" presetSubtype="0" accel="50000" decel="50000" fill="hold" grpId="0" nodeType="withEffect">
                                  <p:stCondLst>
                                    <p:cond delay="0"/>
                                  </p:stCondLst>
                                  <p:childTnLst>
                                    <p:animMotion origin="layout" path="M 0 0  C 0.002 -0.004  0.012 -0.04529  0.037 -0.04263  C 0.075 -0.03863  0.09 -0.00932  0.125 -0.03863  C 0.147 -0.05595  0.173 -0.09991  0.192 -0.09858  C 0.235 -0.09724  0.244 -0.05195  0.244 -0.01066  C 0.245 0.04796  0.189 0.09724  0.121 0.10257  C 0.052 0.10657  -0.005 0.04396  0 0  Z" pathEditMode="relative" ptsTypes="">
                                      <p:cBhvr>
                                        <p:cTn id="12" dur="2000" fill="hold"/>
                                        <p:tgtEl>
                                          <p:spTgt spid="3">
                                            <p:txEl>
                                              <p:pRg st="3" end="3"/>
                                            </p:txEl>
                                          </p:spTgt>
                                        </p:tgtEl>
                                        <p:attrNameLst>
                                          <p:attrName>ppt_x</p:attrName>
                                          <p:attrName>ppt_y</p:attrName>
                                        </p:attrNameLst>
                                      </p:cBhvr>
                                    </p:animMotion>
                                  </p:childTnLst>
                                </p:cTn>
                              </p:par>
                              <p:par>
                                <p:cTn id="13" presetID="31" presetClass="path" presetSubtype="0" accel="50000" decel="50000" fill="hold" grpId="0" nodeType="withEffect">
                                  <p:stCondLst>
                                    <p:cond delay="0"/>
                                  </p:stCondLst>
                                  <p:childTnLst>
                                    <p:animMotion origin="layout" path="M 0 0  C 0.002 -0.004  0.012 -0.04529  0.037 -0.04263  C 0.075 -0.03863  0.09 -0.00932  0.125 -0.03863  C 0.147 -0.05595  0.173 -0.09991  0.192 -0.09858  C 0.235 -0.09724  0.244 -0.05195  0.244 -0.01066  C 0.245 0.04796  0.189 0.09724  0.121 0.10257  C 0.052 0.10657  -0.005 0.04396  0 0  Z" pathEditMode="relative" ptsTypes="">
                                      <p:cBhvr>
                                        <p:cTn id="14" dur="2000" fill="hold"/>
                                        <p:tgtEl>
                                          <p:spTgt spid="3">
                                            <p:txEl>
                                              <p:pRg st="4" end="4"/>
                                            </p:txEl>
                                          </p:spTgt>
                                        </p:tgtEl>
                                        <p:attrNameLst>
                                          <p:attrName>ppt_x</p:attrName>
                                          <p:attrName>ppt_y</p:attrName>
                                        </p:attrNameLst>
                                      </p:cBhvr>
                                    </p:animMotion>
                                  </p:childTnLst>
                                </p:cTn>
                              </p:par>
                              <p:par>
                                <p:cTn id="15" presetID="31" presetClass="path" presetSubtype="0" accel="50000" decel="50000" fill="hold" grpId="0" nodeType="withEffect">
                                  <p:stCondLst>
                                    <p:cond delay="0"/>
                                  </p:stCondLst>
                                  <p:childTnLst>
                                    <p:animMotion origin="layout" path="M 0 0  C 0.002 -0.004  0.012 -0.04529  0.037 -0.04263  C 0.075 -0.03863  0.09 -0.00932  0.125 -0.03863  C 0.147 -0.05595  0.173 -0.09991  0.192 -0.09858  C 0.235 -0.09724  0.244 -0.05195  0.244 -0.01066  C 0.245 0.04796  0.189 0.09724  0.121 0.10257  C 0.052 0.10657  -0.005 0.04396  0 0  Z" pathEditMode="relative" ptsTypes="">
                                      <p:cBhvr>
                                        <p:cTn id="16" dur="2000" fill="hold"/>
                                        <p:tgtEl>
                                          <p:spTgt spid="3">
                                            <p:txEl>
                                              <p:pRg st="5" end="5"/>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heni\Documents\BACKGROUND PPT\p72.jpg"/>
          <p:cNvPicPr>
            <a:picLocks noChangeAspect="1" noChangeArrowheads="1"/>
          </p:cNvPicPr>
          <p:nvPr/>
        </p:nvPicPr>
        <p:blipFill>
          <a:blip r:embed="rId3"/>
          <a:srcRect/>
          <a:stretch>
            <a:fillRect/>
          </a:stretch>
        </p:blipFill>
        <p:spPr bwMode="auto">
          <a:xfrm>
            <a:off x="0" y="0"/>
            <a:ext cx="9143999" cy="6857999"/>
          </a:xfrm>
          <a:prstGeom prst="rect">
            <a:avLst/>
          </a:prstGeom>
          <a:noFill/>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57200" y="285728"/>
            <a:ext cx="8229600" cy="5840435"/>
          </a:xfrm>
        </p:spPr>
        <p:txBody>
          <a:bodyPr>
            <a:normAutofit/>
          </a:bodyPr>
          <a:lstStyle/>
          <a:p>
            <a:pPr>
              <a:buNone/>
            </a:pPr>
            <a:r>
              <a:rPr lang="id-ID" dirty="0" smtClean="0"/>
              <a:t>6. Fungsi Sum(…)</a:t>
            </a:r>
          </a:p>
          <a:p>
            <a:pPr>
              <a:buNone/>
            </a:pPr>
            <a:r>
              <a:rPr lang="id-ID" dirty="0" smtClean="0"/>
              <a:t>	Fungsi SUM digunakan untuk menjumlahkan sekumpulan data pada suatu range. Bentuk umum penulisan fungsi ini adalah </a:t>
            </a:r>
            <a:r>
              <a:rPr lang="en-US" b="1" dirty="0" smtClean="0"/>
              <a:t>=SUM(number1,number2,…). </a:t>
            </a:r>
            <a:r>
              <a:rPr lang="en-US" b="1" dirty="0" err="1" smtClean="0"/>
              <a:t>Dimana</a:t>
            </a:r>
            <a:r>
              <a:rPr lang="en-US" b="1" dirty="0" smtClean="0"/>
              <a:t> number1, number2 </a:t>
            </a:r>
            <a:r>
              <a:rPr lang="en-US" b="1" dirty="0" err="1" smtClean="0"/>
              <a:t>dan</a:t>
            </a:r>
            <a:r>
              <a:rPr lang="id-ID" b="1" dirty="0" smtClean="0"/>
              <a:t> </a:t>
            </a:r>
            <a:r>
              <a:rPr lang="id-ID" dirty="0" smtClean="0"/>
              <a:t>seterusnya adalah range data yang akan dijumlahkan. Lihat pembahasan sebelumnya. Jika berhasil mempraktekkan rumus diatas, maka hasil akhir dari contoh nilai mahasiswa diatas adalah ;</a:t>
            </a:r>
          </a:p>
          <a:p>
            <a:pPr>
              <a:buNone/>
            </a:pP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heni\Documents\BACKGROUND PPT\p30.jpg"/>
          <p:cNvPicPr>
            <a:picLocks noChangeAspect="1" noChangeArrowheads="1"/>
          </p:cNvPicPr>
          <p:nvPr/>
        </p:nvPicPr>
        <p:blipFill>
          <a:blip r:embed="rId3"/>
          <a:srcRect/>
          <a:stretch>
            <a:fillRect/>
          </a:stretch>
        </p:blipFill>
        <p:spPr bwMode="auto">
          <a:xfrm>
            <a:off x="0" y="-285776"/>
            <a:ext cx="9143999" cy="685799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 name="Title 1"/>
          <p:cNvSpPr>
            <a:spLocks noGrp="1"/>
          </p:cNvSpPr>
          <p:nvPr>
            <p:ph type="title"/>
          </p:nvPr>
        </p:nvSpPr>
        <p:spPr/>
        <p:txBody>
          <a:bodyPr/>
          <a:lstStyle/>
          <a:p>
            <a:endParaRPr lang="id-ID" dirty="0"/>
          </a:p>
        </p:txBody>
      </p:sp>
      <p:pic>
        <p:nvPicPr>
          <p:cNvPr id="11268" name="Picture 4"/>
          <p:cNvPicPr>
            <a:picLocks noGrp="1" noChangeAspect="1" noChangeArrowheads="1"/>
          </p:cNvPicPr>
          <p:nvPr>
            <p:ph idx="1"/>
          </p:nvPr>
        </p:nvPicPr>
        <p:blipFill>
          <a:blip r:embed="rId4"/>
          <a:srcRect/>
          <a:stretch>
            <a:fillRect/>
          </a:stretch>
        </p:blipFill>
        <p:spPr bwMode="auto">
          <a:xfrm>
            <a:off x="1285852" y="357167"/>
            <a:ext cx="6134100" cy="4714908"/>
          </a:xfrm>
          <a:prstGeom prst="rect">
            <a:avLst/>
          </a:prstGeom>
          <a:noFill/>
          <a:ln w="9525">
            <a:noFill/>
            <a:miter lim="800000"/>
            <a:headEnd/>
            <a:tailEnd/>
          </a:ln>
          <a:effectLst/>
        </p:spPr>
      </p:pic>
      <p:sp>
        <p:nvSpPr>
          <p:cNvPr id="7" name="Rectangle 6"/>
          <p:cNvSpPr/>
          <p:nvPr/>
        </p:nvSpPr>
        <p:spPr>
          <a:xfrm>
            <a:off x="1643042" y="5214950"/>
            <a:ext cx="7286676" cy="369332"/>
          </a:xfrm>
          <a:prstGeom prst="rect">
            <a:avLst/>
          </a:prstGeom>
        </p:spPr>
        <p:txBody>
          <a:bodyPr wrap="square">
            <a:spAutoFit/>
          </a:bodyPr>
          <a:lstStyle/>
          <a:p>
            <a:r>
              <a:rPr lang="id-ID" b="1" dirty="0" smtClean="0"/>
              <a:t>Gambar 3.16. Contoh Penulisan Fungsi yang Sering Digunakan</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path" presetSubtype="0" accel="50000" decel="50000" fill="hold" nodeType="withEffect">
                                  <p:stCondLst>
                                    <p:cond delay="0"/>
                                  </p:stCondLst>
                                  <p:childTnLst>
                                    <p:animMotion origin="layout" path="M 0 0  C 0.006 0.00799  0.011 0.01465  0.015 0.02265  C 0.02 0.01465  0.024 0.00799  0.03 0  C 0.065 -0.04662  0.107 -0.0666  0.124 -0.04529  C 0.14 -0.02265  0.125 0.0333  0.09 0.07993  C 0.084 0.08659  0.079 0.09325  0.073 0.09991  C 0.079 0.10524  0.084 0.1119  0.09 0.11989  C 0.125 0.16651  0.14 0.22246  0.124 0.24377  C 0.107 0.26642  0.065 0.24644  0.03 0.19981  C 0.024 0.19182  0.02 0.18516  0.015 0.17717  C 0.011 0.18516  0.006 0.19182  0 0.19981  C -0.035 0.24644  -0.077 0.26642  -0.094 0.24377  C -0.11 0.22246  -0.095 0.16651  -0.06 0.11989  C -0.054 0.1119  -0.049 0.10524  -0.043 0.09991  C -0.049 0.09325  -0.054 0.08659  -0.06 0.07993  C -0.095 0.0333  -0.11 -0.02265  -0.094 -0.04529  C -0.077 -0.0666  -0.035 -0.04662  0 0  Z" pathEditMode="relative" ptsTypes="">
                                      <p:cBhvr>
                                        <p:cTn id="6" dur="2000" fill="hold"/>
                                        <p:tgtEl>
                                          <p:spTgt spid="11268"/>
                                        </p:tgtEl>
                                        <p:attrNameLst>
                                          <p:attrName>ppt_x</p:attrName>
                                          <p:attrName>ppt_y</p:attrName>
                                        </p:attrNameLst>
                                      </p:cBhvr>
                                    </p:animMotion>
                                  </p:childTnLst>
                                </p:cTn>
                              </p:par>
                              <p:par>
                                <p:cTn id="7" presetID="8" presetClass="entr" presetSubtype="16"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animEffect transition="in" filter="diamond(in)">
                                      <p:cBhvr>
                                        <p:cTn id="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heni\Documents\BACKGROUND PPT\p48.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28596" y="642918"/>
            <a:ext cx="8229600" cy="5840435"/>
          </a:xfrm>
        </p:spPr>
        <p:txBody>
          <a:bodyPr>
            <a:normAutofit fontScale="85000" lnSpcReduction="10000"/>
          </a:bodyPr>
          <a:lstStyle/>
          <a:p>
            <a:pPr>
              <a:buNone/>
            </a:pPr>
            <a:r>
              <a:rPr lang="id-ID" dirty="0" smtClean="0"/>
              <a:t>7. Fungsi STDEV(…)</a:t>
            </a:r>
          </a:p>
          <a:p>
            <a:pPr>
              <a:buNone/>
            </a:pPr>
            <a:r>
              <a:rPr lang="id-ID" dirty="0" smtClean="0"/>
              <a:t>	Digunakan untuk menentukan standar deviasi dari suatu data (range). Bentuk umum penulisan fungsi ini adalah </a:t>
            </a:r>
            <a:r>
              <a:rPr lang="en-US" b="1" dirty="0" smtClean="0"/>
              <a:t>=STDEV(number1,number2,…). </a:t>
            </a:r>
            <a:r>
              <a:rPr lang="en-US" b="1" dirty="0" err="1" smtClean="0"/>
              <a:t>Dimana</a:t>
            </a:r>
            <a:r>
              <a:rPr lang="en-US" b="1" dirty="0" smtClean="0"/>
              <a:t> number1, number2 </a:t>
            </a:r>
            <a:r>
              <a:rPr lang="en-US" b="1" dirty="0" err="1" smtClean="0"/>
              <a:t>dan</a:t>
            </a:r>
            <a:r>
              <a:rPr lang="id-ID" b="1" dirty="0" smtClean="0"/>
              <a:t> </a:t>
            </a:r>
            <a:r>
              <a:rPr lang="nn-NO" dirty="0" smtClean="0"/>
              <a:t>seterusnya adalah range data koresponden yang akan dicari nilai standar</a:t>
            </a:r>
            <a:r>
              <a:rPr lang="id-ID" dirty="0" smtClean="0"/>
              <a:t> deviasinya.</a:t>
            </a:r>
          </a:p>
          <a:p>
            <a:pPr>
              <a:buNone/>
            </a:pPr>
            <a:r>
              <a:rPr lang="id-ID" dirty="0" smtClean="0"/>
              <a:t>8. Fungsi Var(…)</a:t>
            </a:r>
          </a:p>
          <a:p>
            <a:pPr>
              <a:buNone/>
            </a:pPr>
            <a:r>
              <a:rPr lang="id-ID" dirty="0" smtClean="0"/>
              <a:t>	Fungsi ini digunakan untuk menentukan nilai variance dari suatu data (range). Bentuk umum penulisan fungsi ini adalah </a:t>
            </a:r>
            <a:r>
              <a:rPr lang="id-ID" b="1" dirty="0" smtClean="0"/>
              <a:t>=VAR(number1,number2,…). </a:t>
            </a:r>
            <a:r>
              <a:rPr lang="id-ID" dirty="0" smtClean="0"/>
              <a:t>------------------------------------------------------------------------------------- </a:t>
            </a:r>
          </a:p>
          <a:p>
            <a:pPr>
              <a:buNone/>
            </a:pPr>
            <a:r>
              <a:rPr lang="id-ID" dirty="0" smtClean="0"/>
              <a:t>	Untuk membantu penjelasan fungsi left, mid dan right, perhatikan tabel berikut;</a:t>
            </a:r>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path" presetSubtype="0" accel="50000" decel="50000" fill="hold" grpId="0" nodeType="withEffect">
                                  <p:stCondLst>
                                    <p:cond delay="0"/>
                                  </p:stCondLst>
                                  <p:childTnLst>
                                    <p:animMotion origin="layout" path="M 0 0  C -0.022 -0.02265  -0.033 -0.06128  -0.027 -0.09991  C -0.024 -0.11323  -0.02 -0.12655  -0.014 -0.13721  C -0.01 -0.10657  0.004 -0.07859  0.025 -0.06128  C 0.025 -0.09858  0.041 -0.13454  0.068 -0.15053  C 0.077 -0.15719  0.087 -0.15985  0.097 -0.16118  C 0.082 -0.13854  0.074 -0.10657  0.077 -0.07327  C 0.099 -0.09724  0.13 -0.10257  0.157 -0.08525  C 0.166 -0.07993  0.175 -0.0706  0.181 -0.06128  C 0.158 -0.06394  0.134 -0.05195  0.117 -0.02797  C 0.144 -0.01998  0.167 0.00799  0.174 0.04662  C 0.176 0.05994  0.176 0.07327  0.174 0.08659  C 0.161 0.06128  0.139 0.04396  0.115 0.0413  C 0.127 0.0746  0.124 0.11589  0.106 0.14653  C 0.099 0.15719  0.091 0.16651  0.082 0.17184  C 0.089 0.14253  0.085 0.10923  0.072 0.08259  C 0.06 0.11589  0.034 0.13854  0.004 0.13854  C -0.007 0.13854  -0.017 0.13587  -0.026 0.13055  C -0.004 0.11989  0.013 0.09458  0.021 0.06394  C -0.007 0.07193  -0.036 0.05994  -0.055 0.02931  C -0.062 0.01732  -0.066 0.00533  -0.069 -0.00799  C -0.049 0.00932  -0.023 0.01199  0 0  Z" pathEditMode="relative" ptsTypes="">
                                      <p:cBhvr>
                                        <p:cTn id="6" dur="2000" fill="hold"/>
                                        <p:tgtEl>
                                          <p:spTgt spid="3">
                                            <p:txEl>
                                              <p:pRg st="0" end="0"/>
                                            </p:txEl>
                                          </p:spTgt>
                                        </p:tgtEl>
                                        <p:attrNameLst>
                                          <p:attrName>ppt_x</p:attrName>
                                          <p:attrName>ppt_y</p:attrName>
                                        </p:attrNameLst>
                                      </p:cBhvr>
                                    </p:animMotion>
                                  </p:childTnLst>
                                </p:cTn>
                              </p:par>
                              <p:par>
                                <p:cTn id="7" presetID="25" presetClass="path" presetSubtype="0" accel="50000" decel="50000" fill="hold" grpId="0" nodeType="withEffect">
                                  <p:stCondLst>
                                    <p:cond delay="0"/>
                                  </p:stCondLst>
                                  <p:childTnLst>
                                    <p:animMotion origin="layout" path="M 0 0  C -0.022 -0.02265  -0.033 -0.06128  -0.027 -0.09991  C -0.024 -0.11323  -0.02 -0.12655  -0.014 -0.13721  C -0.01 -0.10657  0.004 -0.07859  0.025 -0.06128  C 0.025 -0.09858  0.041 -0.13454  0.068 -0.15053  C 0.077 -0.15719  0.087 -0.15985  0.097 -0.16118  C 0.082 -0.13854  0.074 -0.10657  0.077 -0.07327  C 0.099 -0.09724  0.13 -0.10257  0.157 -0.08525  C 0.166 -0.07993  0.175 -0.0706  0.181 -0.06128  C 0.158 -0.06394  0.134 -0.05195  0.117 -0.02797  C 0.144 -0.01998  0.167 0.00799  0.174 0.04662  C 0.176 0.05994  0.176 0.07327  0.174 0.08659  C 0.161 0.06128  0.139 0.04396  0.115 0.0413  C 0.127 0.0746  0.124 0.11589  0.106 0.14653  C 0.099 0.15719  0.091 0.16651  0.082 0.17184  C 0.089 0.14253  0.085 0.10923  0.072 0.08259  C 0.06 0.11589  0.034 0.13854  0.004 0.13854  C -0.007 0.13854  -0.017 0.13587  -0.026 0.13055  C -0.004 0.11989  0.013 0.09458  0.021 0.06394  C -0.007 0.07193  -0.036 0.05994  -0.055 0.02931  C -0.062 0.01732  -0.066 0.00533  -0.069 -0.00799  C -0.049 0.00932  -0.023 0.01199  0 0  Z" pathEditMode="relative" ptsTypes="">
                                      <p:cBhvr>
                                        <p:cTn id="8" dur="2000" fill="hold"/>
                                        <p:tgtEl>
                                          <p:spTgt spid="3">
                                            <p:txEl>
                                              <p:pRg st="1" end="1"/>
                                            </p:txEl>
                                          </p:spTgt>
                                        </p:tgtEl>
                                        <p:attrNameLst>
                                          <p:attrName>ppt_x</p:attrName>
                                          <p:attrName>ppt_y</p:attrName>
                                        </p:attrNameLst>
                                      </p:cBhvr>
                                    </p:animMotion>
                                  </p:childTnLst>
                                </p:cTn>
                              </p:par>
                              <p:par>
                                <p:cTn id="9" presetID="25" presetClass="path" presetSubtype="0" accel="50000" decel="50000" fill="hold" grpId="0" nodeType="withEffect">
                                  <p:stCondLst>
                                    <p:cond delay="0"/>
                                  </p:stCondLst>
                                  <p:childTnLst>
                                    <p:animMotion origin="layout" path="M 0 0  C -0.022 -0.02265  -0.033 -0.06128  -0.027 -0.09991  C -0.024 -0.11323  -0.02 -0.12655  -0.014 -0.13721  C -0.01 -0.10657  0.004 -0.07859  0.025 -0.06128  C 0.025 -0.09858  0.041 -0.13454  0.068 -0.15053  C 0.077 -0.15719  0.087 -0.15985  0.097 -0.16118  C 0.082 -0.13854  0.074 -0.10657  0.077 -0.07327  C 0.099 -0.09724  0.13 -0.10257  0.157 -0.08525  C 0.166 -0.07993  0.175 -0.0706  0.181 -0.06128  C 0.158 -0.06394  0.134 -0.05195  0.117 -0.02797  C 0.144 -0.01998  0.167 0.00799  0.174 0.04662  C 0.176 0.05994  0.176 0.07327  0.174 0.08659  C 0.161 0.06128  0.139 0.04396  0.115 0.0413  C 0.127 0.0746  0.124 0.11589  0.106 0.14653  C 0.099 0.15719  0.091 0.16651  0.082 0.17184  C 0.089 0.14253  0.085 0.10923  0.072 0.08259  C 0.06 0.11589  0.034 0.13854  0.004 0.13854  C -0.007 0.13854  -0.017 0.13587  -0.026 0.13055  C -0.004 0.11989  0.013 0.09458  0.021 0.06394  C -0.007 0.07193  -0.036 0.05994  -0.055 0.02931  C -0.062 0.01732  -0.066 0.00533  -0.069 -0.00799  C -0.049 0.00932  -0.023 0.01199  0 0  Z" pathEditMode="relative" ptsTypes="">
                                      <p:cBhvr>
                                        <p:cTn id="10" dur="2000" fill="hold"/>
                                        <p:tgtEl>
                                          <p:spTgt spid="3">
                                            <p:txEl>
                                              <p:pRg st="2" end="2"/>
                                            </p:txEl>
                                          </p:spTgt>
                                        </p:tgtEl>
                                        <p:attrNameLst>
                                          <p:attrName>ppt_x</p:attrName>
                                          <p:attrName>ppt_y</p:attrName>
                                        </p:attrNameLst>
                                      </p:cBhvr>
                                    </p:animMotion>
                                  </p:childTnLst>
                                </p:cTn>
                              </p:par>
                              <p:par>
                                <p:cTn id="11" presetID="25" presetClass="path" presetSubtype="0" accel="50000" decel="50000" fill="hold" grpId="0" nodeType="withEffect">
                                  <p:stCondLst>
                                    <p:cond delay="0"/>
                                  </p:stCondLst>
                                  <p:childTnLst>
                                    <p:animMotion origin="layout" path="M 0 0  C -0.022 -0.02265  -0.033 -0.06128  -0.027 -0.09991  C -0.024 -0.11323  -0.02 -0.12655  -0.014 -0.13721  C -0.01 -0.10657  0.004 -0.07859  0.025 -0.06128  C 0.025 -0.09858  0.041 -0.13454  0.068 -0.15053  C 0.077 -0.15719  0.087 -0.15985  0.097 -0.16118  C 0.082 -0.13854  0.074 -0.10657  0.077 -0.07327  C 0.099 -0.09724  0.13 -0.10257  0.157 -0.08525  C 0.166 -0.07993  0.175 -0.0706  0.181 -0.06128  C 0.158 -0.06394  0.134 -0.05195  0.117 -0.02797  C 0.144 -0.01998  0.167 0.00799  0.174 0.04662  C 0.176 0.05994  0.176 0.07327  0.174 0.08659  C 0.161 0.06128  0.139 0.04396  0.115 0.0413  C 0.127 0.0746  0.124 0.11589  0.106 0.14653  C 0.099 0.15719  0.091 0.16651  0.082 0.17184  C 0.089 0.14253  0.085 0.10923  0.072 0.08259  C 0.06 0.11589  0.034 0.13854  0.004 0.13854  C -0.007 0.13854  -0.017 0.13587  -0.026 0.13055  C -0.004 0.11989  0.013 0.09458  0.021 0.06394  C -0.007 0.07193  -0.036 0.05994  -0.055 0.02931  C -0.062 0.01732  -0.066 0.00533  -0.069 -0.00799  C -0.049 0.00932  -0.023 0.01199  0 0  Z" pathEditMode="relative" ptsTypes="">
                                      <p:cBhvr>
                                        <p:cTn id="12" dur="2000" fill="hold"/>
                                        <p:tgtEl>
                                          <p:spTgt spid="3">
                                            <p:txEl>
                                              <p:pRg st="3" end="3"/>
                                            </p:txEl>
                                          </p:spTgt>
                                        </p:tgtEl>
                                        <p:attrNameLst>
                                          <p:attrName>ppt_x</p:attrName>
                                          <p:attrName>ppt_y</p:attrName>
                                        </p:attrNameLst>
                                      </p:cBhvr>
                                    </p:animMotion>
                                  </p:childTnLst>
                                </p:cTn>
                              </p:par>
                              <p:par>
                                <p:cTn id="13" presetID="25" presetClass="path" presetSubtype="0" accel="50000" decel="50000" fill="hold" grpId="0" nodeType="withEffect">
                                  <p:stCondLst>
                                    <p:cond delay="0"/>
                                  </p:stCondLst>
                                  <p:childTnLst>
                                    <p:animMotion origin="layout" path="M 0 0  C -0.022 -0.02265  -0.033 -0.06128  -0.027 -0.09991  C -0.024 -0.11323  -0.02 -0.12655  -0.014 -0.13721  C -0.01 -0.10657  0.004 -0.07859  0.025 -0.06128  C 0.025 -0.09858  0.041 -0.13454  0.068 -0.15053  C 0.077 -0.15719  0.087 -0.15985  0.097 -0.16118  C 0.082 -0.13854  0.074 -0.10657  0.077 -0.07327  C 0.099 -0.09724  0.13 -0.10257  0.157 -0.08525  C 0.166 -0.07993  0.175 -0.0706  0.181 -0.06128  C 0.158 -0.06394  0.134 -0.05195  0.117 -0.02797  C 0.144 -0.01998  0.167 0.00799  0.174 0.04662  C 0.176 0.05994  0.176 0.07327  0.174 0.08659  C 0.161 0.06128  0.139 0.04396  0.115 0.0413  C 0.127 0.0746  0.124 0.11589  0.106 0.14653  C 0.099 0.15719  0.091 0.16651  0.082 0.17184  C 0.089 0.14253  0.085 0.10923  0.072 0.08259  C 0.06 0.11589  0.034 0.13854  0.004 0.13854  C -0.007 0.13854  -0.017 0.13587  -0.026 0.13055  C -0.004 0.11989  0.013 0.09458  0.021 0.06394  C -0.007 0.07193  -0.036 0.05994  -0.055 0.02931  C -0.062 0.01732  -0.066 0.00533  -0.069 -0.00799  C -0.049 0.00932  -0.023 0.01199  0 0  Z" pathEditMode="relative" ptsTypes="">
                                      <p:cBhvr>
                                        <p:cTn id="14" dur="2000" fill="hold"/>
                                        <p:tgtEl>
                                          <p:spTgt spid="3">
                                            <p:txEl>
                                              <p:pRg st="4" end="4"/>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heni\Pictures\2010-12-11\rt.jpg"/>
          <p:cNvPicPr>
            <a:picLocks noChangeAspect="1" noChangeArrowheads="1"/>
          </p:cNvPicPr>
          <p:nvPr/>
        </p:nvPicPr>
        <p:blipFill>
          <a:blip r:embed="rId3"/>
          <a:srcRect/>
          <a:stretch>
            <a:fillRect/>
          </a:stretch>
        </p:blipFill>
        <p:spPr bwMode="auto">
          <a:xfrm>
            <a:off x="0" y="1"/>
            <a:ext cx="9143999" cy="6857999"/>
          </a:xfrm>
          <a:prstGeom prst="rect">
            <a:avLst/>
          </a:prstGeom>
          <a:noFill/>
        </p:spPr>
      </p:pic>
      <p:sp>
        <p:nvSpPr>
          <p:cNvPr id="2" name="Title 1"/>
          <p:cNvSpPr>
            <a:spLocks noGrp="1"/>
          </p:cNvSpPr>
          <p:nvPr>
            <p:ph type="title"/>
          </p:nvPr>
        </p:nvSpPr>
        <p:spPr/>
        <p:txBody>
          <a:bodyPr/>
          <a:lstStyle/>
          <a:p>
            <a:endParaRPr lang="id-ID" dirty="0"/>
          </a:p>
        </p:txBody>
      </p:sp>
      <p:pic>
        <p:nvPicPr>
          <p:cNvPr id="13315" name="Picture 3"/>
          <p:cNvPicPr>
            <a:picLocks noGrp="1" noChangeAspect="1" noChangeArrowheads="1"/>
          </p:cNvPicPr>
          <p:nvPr>
            <p:ph idx="1"/>
          </p:nvPr>
        </p:nvPicPr>
        <p:blipFill>
          <a:blip r:embed="rId4"/>
          <a:srcRect/>
          <a:stretch>
            <a:fillRect/>
          </a:stretch>
        </p:blipFill>
        <p:spPr bwMode="auto">
          <a:xfrm>
            <a:off x="2143108" y="214290"/>
            <a:ext cx="5357850" cy="2357454"/>
          </a:xfrm>
          <a:prstGeom prst="rect">
            <a:avLst/>
          </a:prstGeom>
          <a:noFill/>
          <a:ln w="9525">
            <a:noFill/>
            <a:miter lim="800000"/>
            <a:headEnd/>
            <a:tailEnd/>
          </a:ln>
          <a:effectLst/>
        </p:spPr>
      </p:pic>
      <p:sp>
        <p:nvSpPr>
          <p:cNvPr id="6" name="Rectangle 5"/>
          <p:cNvSpPr/>
          <p:nvPr/>
        </p:nvSpPr>
        <p:spPr>
          <a:xfrm>
            <a:off x="2714612" y="2643182"/>
            <a:ext cx="4472635" cy="369332"/>
          </a:xfrm>
          <a:prstGeom prst="rect">
            <a:avLst/>
          </a:prstGeom>
        </p:spPr>
        <p:txBody>
          <a:bodyPr wrap="none">
            <a:spAutoFit/>
          </a:bodyPr>
          <a:lstStyle/>
          <a:p>
            <a:r>
              <a:rPr lang="id-ID" b="1" dirty="0" smtClean="0"/>
              <a:t>Gambar 3.17. Contoh Penulisan Fungsi String</a:t>
            </a:r>
            <a:endParaRPr lang="id-ID" dirty="0"/>
          </a:p>
        </p:txBody>
      </p:sp>
      <p:sp>
        <p:nvSpPr>
          <p:cNvPr id="7" name="Rectangle 6"/>
          <p:cNvSpPr/>
          <p:nvPr/>
        </p:nvSpPr>
        <p:spPr>
          <a:xfrm>
            <a:off x="1357290" y="3143248"/>
            <a:ext cx="6572296" cy="3416320"/>
          </a:xfrm>
          <a:prstGeom prst="rect">
            <a:avLst/>
          </a:prstGeom>
        </p:spPr>
        <p:txBody>
          <a:bodyPr wrap="square">
            <a:spAutoFit/>
          </a:bodyPr>
          <a:lstStyle/>
          <a:p>
            <a:r>
              <a:rPr lang="id-ID" sz="2400" dirty="0" smtClean="0"/>
              <a:t>9. Fungsi Left(…)</a:t>
            </a:r>
          </a:p>
          <a:p>
            <a:r>
              <a:rPr lang="id-ID" sz="2400" dirty="0" smtClean="0"/>
              <a:t>Fungsi left digunakan untuk mengambil karakter pada bagian sebelah kiri</a:t>
            </a:r>
          </a:p>
          <a:p>
            <a:r>
              <a:rPr lang="id-ID" sz="2400" dirty="0" smtClean="0"/>
              <a:t>dari suatu teks. Bentuk umum penulisannya adalah</a:t>
            </a:r>
          </a:p>
          <a:p>
            <a:r>
              <a:rPr lang="id-ID" sz="2400" b="1" dirty="0" smtClean="0"/>
              <a:t>=LEFT(text,num_chars). Dimana text adalah data yang akan diambil</a:t>
            </a:r>
          </a:p>
          <a:p>
            <a:r>
              <a:rPr lang="id-ID" sz="2400" dirty="0" smtClean="0"/>
              <a:t>sebagian karakternya dari sebelah kiri, num_chars adalah jumlah karakter</a:t>
            </a:r>
          </a:p>
          <a:p>
            <a:r>
              <a:rPr lang="id-ID" sz="2400" dirty="0" smtClean="0"/>
              <a:t>yang akan diambil. Lihat rumus pada sel E3 di atas.</a:t>
            </a:r>
            <a:endParaRPr lang="id-ID" sz="2400"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path" presetSubtype="0" accel="50000" decel="50000" fill="hold" nodeType="withEffect">
                                  <p:stCondLst>
                                    <p:cond delay="0"/>
                                  </p:stCondLst>
                                  <p:childTnLst>
                                    <p:animMotion origin="layout" path="M 0 0  C 0.038 0  0.069 0.0413  0.069 0.09191  C 0.069 0.12522  0.056 0.15452  0.037 0.17184  C 0.037 0.17184  0.036 0.17184  0.036 0.17184  C 0.029 0.1785  0.025 0.18916  0.025 0.20115  C 0.025 0.2118  0.029 0.22113  0.034 0.22779  C 0.042 0.23845  0.047 0.25443  0.047 0.27042  C 0.047 0.30505  0.026 0.33302  0 0.33302  C -0.026 0.33302  -0.047 0.30505  -0.047 0.27042  C -0.047 0.25443  -0.042 0.23845  -0.034 0.22779  C -0.029 0.22113  -0.026 0.2118  -0.026 0.20115  C -0.026 0.18916  -0.03 0.1785  -0.036 0.17184  C -0.036 0.17184  -0.037 0.17184  -0.037 0.17184  C -0.057 0.15452  -0.07 0.12522  -0.07 0.09191  C -0.07 0.0413  -0.039 0  0 0  C 0 0  0 0  0 0  Z" pathEditMode="relative" ptsTypes="">
                                      <p:cBhvr>
                                        <p:cTn id="6" dur="2000" fill="hold"/>
                                        <p:tgtEl>
                                          <p:spTgt spid="13315"/>
                                        </p:tgtEl>
                                        <p:attrNameLst>
                                          <p:attrName>ppt_x</p:attrName>
                                          <p:attrName>ppt_y</p:attrName>
                                        </p:attrNameLst>
                                      </p:cBhvr>
                                    </p:animMotion>
                                  </p:childTnLst>
                                </p:cTn>
                              </p:par>
                              <p:par>
                                <p:cTn id="7" presetID="8" presetClass="emph" presetSubtype="0" fill="hold" grpId="0" nodeType="withEffect">
                                  <p:stCondLst>
                                    <p:cond delay="0"/>
                                  </p:stCondLst>
                                  <p:childTnLst>
                                    <p:animRot by="21600000">
                                      <p:cBhvr>
                                        <p:cTn id="8" dur="2000" fill="hold"/>
                                        <p:tgtEl>
                                          <p:spTgt spid="6"/>
                                        </p:tgtEl>
                                        <p:attrNameLst>
                                          <p:attrName>r</p:attrName>
                                        </p:attrNameLst>
                                      </p:cBhvr>
                                    </p:animRot>
                                  </p:childTnLst>
                                </p:cTn>
                              </p:par>
                              <p:par>
                                <p:cTn id="9" presetID="21" presetClass="path" presetSubtype="0" accel="50000" decel="50000" fill="hold" grpId="0" nodeType="withEffect">
                                  <p:stCondLst>
                                    <p:cond delay="0"/>
                                  </p:stCondLst>
                                  <p:childTnLst>
                                    <p:animMotion origin="layout" path="M 0 0  C 0.006 0.00799  0.011 0.01465  0.015 0.02264  C 0.02 0.01465  0.024 0.00799  0.03 0  C 0.065 -0.04661  0.107 -0.06659  0.124 -0.04528  C 0.14 -0.02264  0.125 0.03329  0.09 0.07991  C 0.084 0.08657  0.079 0.09323  0.073 0.09988  C 0.079 0.10521  0.084 0.11187  0.09 0.11986  C 0.125 0.16647  0.14 0.22241  0.124 0.24372  C 0.107 0.26636  0.065 0.24638  0.03 0.19977  C 0.024 0.19178  0.02 0.18512  0.015 0.17713  C 0.011 0.18512  0.006 0.19178  0 0.19977  C -0.035 0.24638  -0.077 0.26636  -0.094 0.24372  C -0.11 0.22241  -0.095 0.16647  -0.06 0.11986  C -0.054 0.11187  -0.049 0.10521  -0.043 0.09988  C -0.049 0.09323  -0.054 0.08657  -0.06 0.07991  C -0.095 0.03329  -0.11 -0.02264  -0.094 -0.04528  C -0.077 -0.06659  -0.035 -0.04661  0 0  Z" pathEditMode="relative" ptsTypes="">
                                      <p:cBhvr>
                                        <p:cTn id="10" dur="2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heni\Pictures\2010-12-11\re.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57200" y="285728"/>
            <a:ext cx="8229600" cy="5840435"/>
          </a:xfrm>
        </p:spPr>
        <p:txBody>
          <a:bodyPr>
            <a:normAutofit fontScale="77500" lnSpcReduction="20000"/>
          </a:bodyPr>
          <a:lstStyle/>
          <a:p>
            <a:pPr>
              <a:buNone/>
            </a:pPr>
            <a:r>
              <a:rPr lang="id-ID" dirty="0" smtClean="0"/>
              <a:t>10. Fungsi MID</a:t>
            </a:r>
          </a:p>
          <a:p>
            <a:pPr>
              <a:buNone/>
            </a:pPr>
            <a:r>
              <a:rPr lang="id-ID" dirty="0" smtClean="0"/>
              <a:t>	Fungsi ini digunakan untuk mengambil sebagian karakter bagian tengah dari suatu teks. Bentuk umum pemakaian fungsi ini adalah =MID(text,start_num,num_chars). Artinya mengambil sejumlah karakter mulai dari start_num, sebanyak num_char. Untuk jelasnya pelajari rumus pada sel E4 diatas.</a:t>
            </a:r>
          </a:p>
          <a:p>
            <a:pPr>
              <a:buNone/>
            </a:pPr>
            <a:endParaRPr lang="id-ID" dirty="0" smtClean="0"/>
          </a:p>
          <a:p>
            <a:pPr>
              <a:buNone/>
            </a:pPr>
            <a:r>
              <a:rPr lang="id-ID" dirty="0" smtClean="0"/>
              <a:t>11. Fungsi RIGHT</a:t>
            </a:r>
          </a:p>
          <a:p>
            <a:pPr>
              <a:buNone/>
            </a:pPr>
            <a:r>
              <a:rPr lang="id-ID" dirty="0" smtClean="0"/>
              <a:t>	Fungsi ini merupakan kebalikan dari fungsi left, kalo fungsi left mengambil sejumlah karakter dari sebelah kiri, maka fungsi mengambil sejumlah karakter dari sebelah kanan teks.. Bentuk umum penulisannya adalah =RIGHT(text,num_chars). Dimana text adalah data yang akan diambil sebagian karakternya dari sebelah kanan, num_chars adalah jumlah karakter yang akan diambil. Lihat rumus pada sel E5 diatas.</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path" presetSubtype="0" accel="50000" decel="50000" fill="hold" grpId="0" nodeType="withEffect">
                                  <p:stCondLst>
                                    <p:cond delay="0"/>
                                  </p:stCondLst>
                                  <p:childTnLst>
                                    <p:animMotion origin="layout" path="M 0 0  C 0.004 -0.00533  0.01 -0.00799  0.015 -0.00799  C 0.022 -0.00799  0.029 -0.004  0.033 0.00266  C 0.05 0.02931  0.063 0.08792  0.063 0.15719  C 0.063 0.15719  0.063 0.15852  0.063 0.15852  C 0.063 0.15852  0.063 0.15985  0.063 0.15985  C 0.063 0.22912  0.05 0.28907  0.033 0.31571  C 0.029 0.32104  0.022 0.32503  0.015 0.32503  C 0.01 0.32503  0.004 0.32237  0 0.31704  C -0.004 0.31171  -0.006 0.30505  -0.006 0.29706  C -0.006 0.28773  -0.003 0.27974  0.002 0.27441  C 0.022 0.25043  0.066 0.23312  0.118 0.23312  C 0.118 0.23312  0.119 0.23312  0.119 0.23312  C 0.119 0.23312  0.12 0.23312  0.12 0.23312  C 0.172 0.23312  0.217 0.25043  0.237 0.27441  C 0.241 0.27974  0.244 0.28773  0.244 0.29706  C 0.244 0.30505  0.242 0.31171  0.238 0.31704  C 0.234 0.32237  0.229 0.32503  0.223 0.32503  C 0.216 0.32503  0.21 0.32104  0.206 0.31571  C 0.188 0.28907  0.175 0.22912  0.175 0.15985  C 0.175 0.15985  0.175 0.15852  0.175 0.15852  C 0.175 0.15852  0.175 0.15719  0.175 0.15719  C 0.175 0.08792  0.188 0.02931  0.206 0.00133  C 0.21 -0.004  0.216 -0.00799  0.223 -0.00799  C 0.229 -0.00799  0.234 -0.00533  0.238 0  C 0.242 0.00533  0.244 0.01332  0.244 0.01998  C 0.244 0.02931  0.241 0.0373  0.237 0.04396  C 0.217 0.0666  0.172 0.08392  0.12 0.08392  C 0.12 0.08392  0.12 0.08392  0.119 0.08392  C 0.119 0.08392  0.118 0.08392  0.118 0.08392  C 0.066 0.08392  0.022 0.0666  0.002 0.04396  C -0.003 0.0373  -0.006 0.02931  -0.006 0.01998  C -0.006 0.01332  -0.004 0.00533  0 0  Z" pathEditMode="relative" ptsTypes="">
                                      <p:cBhvr>
                                        <p:cTn id="6" dur="2000" fill="hold"/>
                                        <p:tgtEl>
                                          <p:spTgt spid="3">
                                            <p:txEl>
                                              <p:pRg st="0" end="0"/>
                                            </p:txEl>
                                          </p:spTgt>
                                        </p:tgtEl>
                                        <p:attrNameLst>
                                          <p:attrName>ppt_x</p:attrName>
                                          <p:attrName>ppt_y</p:attrName>
                                        </p:attrNameLst>
                                      </p:cBhvr>
                                    </p:animMotion>
                                  </p:childTnLst>
                                </p:cTn>
                              </p:par>
                              <p:par>
                                <p:cTn id="7" presetID="34" presetClass="path" presetSubtype="0" accel="50000" decel="50000" fill="hold" grpId="0" nodeType="withEffect">
                                  <p:stCondLst>
                                    <p:cond delay="0"/>
                                  </p:stCondLst>
                                  <p:childTnLst>
                                    <p:animMotion origin="layout" path="M 0 0  C 0.004 -0.00533  0.01 -0.00799  0.015 -0.00799  C 0.022 -0.00799  0.029 -0.004  0.033 0.00266  C 0.05 0.02931  0.063 0.08792  0.063 0.15719  C 0.063 0.15719  0.063 0.15852  0.063 0.15852  C 0.063 0.15852  0.063 0.15985  0.063 0.15985  C 0.063 0.22912  0.05 0.28907  0.033 0.31571  C 0.029 0.32104  0.022 0.32503  0.015 0.32503  C 0.01 0.32503  0.004 0.32237  0 0.31704  C -0.004 0.31171  -0.006 0.30505  -0.006 0.29706  C -0.006 0.28773  -0.003 0.27974  0.002 0.27441  C 0.022 0.25043  0.066 0.23312  0.118 0.23312  C 0.118 0.23312  0.119 0.23312  0.119 0.23312  C 0.119 0.23312  0.12 0.23312  0.12 0.23312  C 0.172 0.23312  0.217 0.25043  0.237 0.27441  C 0.241 0.27974  0.244 0.28773  0.244 0.29706  C 0.244 0.30505  0.242 0.31171  0.238 0.31704  C 0.234 0.32237  0.229 0.32503  0.223 0.32503  C 0.216 0.32503  0.21 0.32104  0.206 0.31571  C 0.188 0.28907  0.175 0.22912  0.175 0.15985  C 0.175 0.15985  0.175 0.15852  0.175 0.15852  C 0.175 0.15852  0.175 0.15719  0.175 0.15719  C 0.175 0.08792  0.188 0.02931  0.206 0.00133  C 0.21 -0.004  0.216 -0.00799  0.223 -0.00799  C 0.229 -0.00799  0.234 -0.00533  0.238 0  C 0.242 0.00533  0.244 0.01332  0.244 0.01998  C 0.244 0.02931  0.241 0.0373  0.237 0.04396  C 0.217 0.0666  0.172 0.08392  0.12 0.08392  C 0.12 0.08392  0.12 0.08392  0.119 0.08392  C 0.119 0.08392  0.118 0.08392  0.118 0.08392  C 0.066 0.08392  0.022 0.0666  0.002 0.04396  C -0.003 0.0373  -0.006 0.02931  -0.006 0.01998  C -0.006 0.01332  -0.004 0.00533  0 0  Z" pathEditMode="relative" ptsTypes="">
                                      <p:cBhvr>
                                        <p:cTn id="8" dur="2000" fill="hold"/>
                                        <p:tgtEl>
                                          <p:spTgt spid="3">
                                            <p:txEl>
                                              <p:pRg st="1" end="1"/>
                                            </p:txEl>
                                          </p:spTgt>
                                        </p:tgtEl>
                                        <p:attrNameLst>
                                          <p:attrName>ppt_x</p:attrName>
                                          <p:attrName>ppt_y</p:attrName>
                                        </p:attrNameLst>
                                      </p:cBhvr>
                                    </p:animMotion>
                                  </p:childTnLst>
                                </p:cTn>
                              </p:par>
                              <p:par>
                                <p:cTn id="9" presetID="34" presetClass="path" presetSubtype="0" accel="50000" decel="50000" fill="hold" grpId="0" nodeType="withEffect">
                                  <p:stCondLst>
                                    <p:cond delay="0"/>
                                  </p:stCondLst>
                                  <p:childTnLst>
                                    <p:animMotion origin="layout" path="M 0 0  C 0.004 -0.00533  0.01 -0.00799  0.015 -0.00799  C 0.022 -0.00799  0.029 -0.004  0.033 0.00266  C 0.05 0.02931  0.063 0.08792  0.063 0.15719  C 0.063 0.15719  0.063 0.15852  0.063 0.15852  C 0.063 0.15852  0.063 0.15985  0.063 0.15985  C 0.063 0.22912  0.05 0.28907  0.033 0.31571  C 0.029 0.32104  0.022 0.32503  0.015 0.32503  C 0.01 0.32503  0.004 0.32237  0 0.31704  C -0.004 0.31171  -0.006 0.30505  -0.006 0.29706  C -0.006 0.28773  -0.003 0.27974  0.002 0.27441  C 0.022 0.25043  0.066 0.23312  0.118 0.23312  C 0.118 0.23312  0.119 0.23312  0.119 0.23312  C 0.119 0.23312  0.12 0.23312  0.12 0.23312  C 0.172 0.23312  0.217 0.25043  0.237 0.27441  C 0.241 0.27974  0.244 0.28773  0.244 0.29706  C 0.244 0.30505  0.242 0.31171  0.238 0.31704  C 0.234 0.32237  0.229 0.32503  0.223 0.32503  C 0.216 0.32503  0.21 0.32104  0.206 0.31571  C 0.188 0.28907  0.175 0.22912  0.175 0.15985  C 0.175 0.15985  0.175 0.15852  0.175 0.15852  C 0.175 0.15852  0.175 0.15719  0.175 0.15719  C 0.175 0.08792  0.188 0.02931  0.206 0.00133  C 0.21 -0.004  0.216 -0.00799  0.223 -0.00799  C 0.229 -0.00799  0.234 -0.00533  0.238 0  C 0.242 0.00533  0.244 0.01332  0.244 0.01998  C 0.244 0.02931  0.241 0.0373  0.237 0.04396  C 0.217 0.0666  0.172 0.08392  0.12 0.08392  C 0.12 0.08392  0.12 0.08392  0.119 0.08392  C 0.119 0.08392  0.118 0.08392  0.118 0.08392  C 0.066 0.08392  0.022 0.0666  0.002 0.04396  C -0.003 0.0373  -0.006 0.02931  -0.006 0.01998  C -0.006 0.01332  -0.004 0.00533  0 0  Z" pathEditMode="relative" ptsTypes="">
                                      <p:cBhvr>
                                        <p:cTn id="10" dur="2000" fill="hold"/>
                                        <p:tgtEl>
                                          <p:spTgt spid="3">
                                            <p:txEl>
                                              <p:pRg st="3" end="3"/>
                                            </p:txEl>
                                          </p:spTgt>
                                        </p:tgtEl>
                                        <p:attrNameLst>
                                          <p:attrName>ppt_x</p:attrName>
                                          <p:attrName>ppt_y</p:attrName>
                                        </p:attrNameLst>
                                      </p:cBhvr>
                                    </p:animMotion>
                                  </p:childTnLst>
                                </p:cTn>
                              </p:par>
                              <p:par>
                                <p:cTn id="11" presetID="34" presetClass="path" presetSubtype="0" accel="50000" decel="50000" fill="hold" grpId="0" nodeType="withEffect">
                                  <p:stCondLst>
                                    <p:cond delay="0"/>
                                  </p:stCondLst>
                                  <p:childTnLst>
                                    <p:animMotion origin="layout" path="M 0 0  C 0.004 -0.00533  0.01 -0.00799  0.015 -0.00799  C 0.022 -0.00799  0.029 -0.004  0.033 0.00266  C 0.05 0.02931  0.063 0.08792  0.063 0.15719  C 0.063 0.15719  0.063 0.15852  0.063 0.15852  C 0.063 0.15852  0.063 0.15985  0.063 0.15985  C 0.063 0.22912  0.05 0.28907  0.033 0.31571  C 0.029 0.32104  0.022 0.32503  0.015 0.32503  C 0.01 0.32503  0.004 0.32237  0 0.31704  C -0.004 0.31171  -0.006 0.30505  -0.006 0.29706  C -0.006 0.28773  -0.003 0.27974  0.002 0.27441  C 0.022 0.25043  0.066 0.23312  0.118 0.23312  C 0.118 0.23312  0.119 0.23312  0.119 0.23312  C 0.119 0.23312  0.12 0.23312  0.12 0.23312  C 0.172 0.23312  0.217 0.25043  0.237 0.27441  C 0.241 0.27974  0.244 0.28773  0.244 0.29706  C 0.244 0.30505  0.242 0.31171  0.238 0.31704  C 0.234 0.32237  0.229 0.32503  0.223 0.32503  C 0.216 0.32503  0.21 0.32104  0.206 0.31571  C 0.188 0.28907  0.175 0.22912  0.175 0.15985  C 0.175 0.15985  0.175 0.15852  0.175 0.15852  C 0.175 0.15852  0.175 0.15719  0.175 0.15719  C 0.175 0.08792  0.188 0.02931  0.206 0.00133  C 0.21 -0.004  0.216 -0.00799  0.223 -0.00799  C 0.229 -0.00799  0.234 -0.00533  0.238 0  C 0.242 0.00533  0.244 0.01332  0.244 0.01998  C 0.244 0.02931  0.241 0.0373  0.237 0.04396  C 0.217 0.0666  0.172 0.08392  0.12 0.08392  C 0.12 0.08392  0.12 0.08392  0.119 0.08392  C 0.119 0.08392  0.118 0.08392  0.118 0.08392  C 0.066 0.08392  0.022 0.0666  0.002 0.04396  C -0.003 0.0373  -0.006 0.02931  -0.006 0.01998  C -0.006 0.01332  -0.004 0.00533  0 0  Z" pathEditMode="relative" ptsTypes="">
                                      <p:cBhvr>
                                        <p:cTn id="12" dur="2000" fill="hold"/>
                                        <p:tgtEl>
                                          <p:spTgt spid="3">
                                            <p:txEl>
                                              <p:pRg st="4" end="4"/>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F:\BACKGROUND PPT\p4.jpg"/>
          <p:cNvPicPr>
            <a:picLocks noChangeAspect="1" noChangeArrowheads="1"/>
          </p:cNvPicPr>
          <p:nvPr/>
        </p:nvPicPr>
        <p:blipFill>
          <a:blip r:embed="rId3"/>
          <a:srcRect/>
          <a:stretch>
            <a:fillRect/>
          </a:stretch>
        </p:blipFill>
        <p:spPr bwMode="auto">
          <a:xfrm>
            <a:off x="0" y="0"/>
            <a:ext cx="9143999" cy="6857999"/>
          </a:xfrm>
          <a:prstGeom prst="rect">
            <a:avLst/>
          </a:prstGeom>
          <a:noFill/>
        </p:spPr>
      </p:pic>
      <p:sp>
        <p:nvSpPr>
          <p:cNvPr id="2" name="Title 1"/>
          <p:cNvSpPr>
            <a:spLocks noGrp="1"/>
          </p:cNvSpPr>
          <p:nvPr>
            <p:ph type="title"/>
          </p:nvPr>
        </p:nvSpPr>
        <p:spPr>
          <a:xfrm>
            <a:off x="-1500230" y="0"/>
            <a:ext cx="8229600" cy="1143000"/>
          </a:xfrm>
        </p:spPr>
        <p:txBody>
          <a:bodyPr/>
          <a:lstStyle/>
          <a:p>
            <a:r>
              <a:rPr lang="id-ID" dirty="0" smtClean="0"/>
              <a:t>1. </a:t>
            </a:r>
            <a:r>
              <a:rPr lang="id-ID" b="1" dirty="0" smtClean="0"/>
              <a:t>Memulai Excel 2000</a:t>
            </a:r>
            <a:endParaRPr lang="id-ID" dirty="0"/>
          </a:p>
        </p:txBody>
      </p:sp>
      <p:sp>
        <p:nvSpPr>
          <p:cNvPr id="3" name="Content Placeholder 2"/>
          <p:cNvSpPr>
            <a:spLocks noGrp="1"/>
          </p:cNvSpPr>
          <p:nvPr>
            <p:ph idx="1"/>
          </p:nvPr>
        </p:nvSpPr>
        <p:spPr>
          <a:xfrm>
            <a:off x="457200" y="1071546"/>
            <a:ext cx="8229600" cy="5786454"/>
          </a:xfrm>
        </p:spPr>
        <p:txBody>
          <a:bodyPr>
            <a:normAutofit/>
          </a:bodyPr>
          <a:lstStyle/>
          <a:p>
            <a:pPr algn="just">
              <a:lnSpc>
                <a:spcPct val="110000"/>
              </a:lnSpc>
            </a:pPr>
            <a:r>
              <a:rPr lang="id-ID" dirty="0" smtClean="0"/>
              <a:t>Klik tombol Start yang ada pada batang taskbar.</a:t>
            </a:r>
          </a:p>
          <a:p>
            <a:pPr algn="just">
              <a:lnSpc>
                <a:spcPct val="110000"/>
              </a:lnSpc>
            </a:pPr>
            <a:r>
              <a:rPr lang="id-ID" dirty="0" smtClean="0"/>
              <a:t>Muncul sejumlah menu, pilih Program.</a:t>
            </a:r>
          </a:p>
          <a:p>
            <a:pPr algn="just">
              <a:lnSpc>
                <a:spcPct val="110000"/>
              </a:lnSpc>
            </a:pPr>
            <a:r>
              <a:rPr lang="id-ID" dirty="0" smtClean="0"/>
              <a:t>Klik Microsoft Excel</a:t>
            </a:r>
          </a:p>
          <a:p>
            <a:pPr algn="just">
              <a:lnSpc>
                <a:spcPct val="110000"/>
              </a:lnSpc>
            </a:pPr>
            <a:r>
              <a:rPr lang="id-ID" dirty="0" smtClean="0"/>
              <a:t>Tunggu hingga tampil layar Excel 2000 yang masih kosong. (lihat gambar 2.</a:t>
            </a:r>
          </a:p>
          <a:p>
            <a:pPr algn="just">
              <a:lnSpc>
                <a:spcPct val="110000"/>
              </a:lnSpc>
            </a:pPr>
            <a:r>
              <a:rPr lang="id-ID" dirty="0" smtClean="0"/>
              <a:t>Microsoft Excel siap untuk digunakan</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ox(in)">
                                      <p:cBhvr>
                                        <p:cTn id="10" dur="500"/>
                                        <p:tgtEl>
                                          <p:spTgt spid="3">
                                            <p:txEl>
                                              <p:pRg st="0" end="0"/>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500"/>
                                        <p:tgtEl>
                                          <p:spTgt spid="3">
                                            <p:txEl>
                                              <p:pRg st="1" end="1"/>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ox(in)">
                                      <p:cBhvr>
                                        <p:cTn id="16" dur="500"/>
                                        <p:tgtEl>
                                          <p:spTgt spid="3">
                                            <p:txEl>
                                              <p:pRg st="2" end="2"/>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ox(in)">
                                      <p:cBhvr>
                                        <p:cTn id="19" dur="500"/>
                                        <p:tgtEl>
                                          <p:spTgt spid="3">
                                            <p:txEl>
                                              <p:pRg st="3" end="3"/>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xit" presetSubtype="16" fill="hold" grpId="1" nodeType="clickEffect">
                                  <p:stCondLst>
                                    <p:cond delay="0"/>
                                  </p:stCondLst>
                                  <p:childTnLst>
                                    <p:animEffect transition="out" filter="diamond(in)">
                                      <p:cBhvr>
                                        <p:cTn id="26" dur="2000"/>
                                        <p:tgtEl>
                                          <p:spTgt spid="2"/>
                                        </p:tgtEl>
                                      </p:cBhvr>
                                    </p:animEffect>
                                    <p:set>
                                      <p:cBhvr>
                                        <p:cTn id="27"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heni\Pictures\2010-12-11\m.jpg"/>
          <p:cNvPicPr>
            <a:picLocks noChangeAspect="1" noChangeArrowheads="1"/>
          </p:cNvPicPr>
          <p:nvPr/>
        </p:nvPicPr>
        <p:blipFill>
          <a:blip r:embed="rId3"/>
          <a:srcRect/>
          <a:stretch>
            <a:fillRect/>
          </a:stretch>
        </p:blipFill>
        <p:spPr bwMode="auto">
          <a:xfrm>
            <a:off x="0" y="0"/>
            <a:ext cx="9143999" cy="6857999"/>
          </a:xfrm>
          <a:prstGeom prst="rect">
            <a:avLst/>
          </a:prstGeom>
          <a:noFill/>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57200" y="285728"/>
            <a:ext cx="8229600" cy="5840435"/>
          </a:xfrm>
        </p:spPr>
        <p:txBody>
          <a:bodyPr>
            <a:normAutofit fontScale="85000" lnSpcReduction="20000"/>
          </a:bodyPr>
          <a:lstStyle/>
          <a:p>
            <a:pPr>
              <a:buNone/>
            </a:pPr>
            <a:r>
              <a:rPr lang="id-ID" dirty="0" smtClean="0"/>
              <a:t>12. Fungsi HLOOKUP dan VLOOKUP</a:t>
            </a:r>
          </a:p>
          <a:p>
            <a:pPr>
              <a:buNone/>
            </a:pPr>
            <a:r>
              <a:rPr lang="id-ID" dirty="0" smtClean="0"/>
              <a:t>	Fungsi HLOOKUP dan VLOOKUP digunakan untuk membaca suatu tabel secara horizontal (VLOOKUP) atau secara vertikal (VLOOKUP). Bentuk umum penulisan fungsi ini adalah=HLOOKUP(Lookup_value, Table_array, Row_index_num,…) =VLOOKUP(Lookup_value, Table_array, Col_index_num,…) Dari rumus diatas, dapat dilihat bahwa bedanya hanya pada nomor indeksnya saja, kalau kita pakai HLOOKUP, maka digunakan nomor indeks baris (Row_index_num), tapi kalu pakai VLOOKUP digunakan </a:t>
            </a:r>
            <a:r>
              <a:rPr lang="nb-NO" dirty="0" smtClean="0"/>
              <a:t>nomor indeks kolom (Col_index_num). Nomor indeks adalah angka</a:t>
            </a:r>
            <a:r>
              <a:rPr lang="id-ID" dirty="0" smtClean="0"/>
              <a:t> untuk menyatakan posisi suatu kolom/baris dalam tabel yang dimulai dengan nomor 1 untuk kolom/baris pertama dalam range data tersebut.Untuk contoh buatlah tabel berikut :</a:t>
            </a:r>
          </a:p>
          <a:p>
            <a:pPr>
              <a:buNone/>
            </a:pP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1" end="1"/>
                                            </p:txEl>
                                          </p:spTgt>
                                        </p:tgtEl>
                                      </p:cBhvr>
                                    </p:animEffect>
                                    <p:animScale>
                                      <p:cBhvr>
                                        <p:cTn id="12" dur="250" autoRev="1" fill="hold"/>
                                        <p:tgtEl>
                                          <p:spTgt spid="3">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1" nodeType="clickEffect">
                                  <p:stCondLst>
                                    <p:cond delay="0"/>
                                  </p:stCondLst>
                                  <p:childTnLst>
                                    <p:animRot by="21600000">
                                      <p:cBhvr>
                                        <p:cTn id="16" dur="2000" fill="hold"/>
                                        <p:tgtEl>
                                          <p:spTgt spid="3">
                                            <p:txEl>
                                              <p:pRg st="0" end="0"/>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8" presetClass="emph" presetSubtype="0" fill="hold" grpId="1" nodeType="clickEffect">
                                  <p:stCondLst>
                                    <p:cond delay="0"/>
                                  </p:stCondLst>
                                  <p:childTnLst>
                                    <p:animRot by="21600000">
                                      <p:cBhvr>
                                        <p:cTn id="20"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heni\Documents\BACKGROUND PPT\p49.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endParaRPr lang="id-ID" dirty="0"/>
          </a:p>
        </p:txBody>
      </p:sp>
      <p:pic>
        <p:nvPicPr>
          <p:cNvPr id="16387" name="Picture 3"/>
          <p:cNvPicPr>
            <a:picLocks noGrp="1" noChangeAspect="1" noChangeArrowheads="1"/>
          </p:cNvPicPr>
          <p:nvPr>
            <p:ph idx="1"/>
          </p:nvPr>
        </p:nvPicPr>
        <p:blipFill>
          <a:blip r:embed="rId4"/>
          <a:srcRect/>
          <a:stretch>
            <a:fillRect/>
          </a:stretch>
        </p:blipFill>
        <p:spPr bwMode="auto">
          <a:xfrm>
            <a:off x="1285852" y="500042"/>
            <a:ext cx="6215106" cy="4214842"/>
          </a:xfrm>
          <a:prstGeom prst="rect">
            <a:avLst/>
          </a:prstGeom>
          <a:noFill/>
          <a:ln w="9525">
            <a:noFill/>
            <a:miter lim="800000"/>
            <a:headEnd/>
            <a:tailEnd/>
          </a:ln>
          <a:effectLst/>
        </p:spPr>
      </p:pic>
      <p:sp>
        <p:nvSpPr>
          <p:cNvPr id="6" name="Rectangle 5"/>
          <p:cNvSpPr/>
          <p:nvPr/>
        </p:nvSpPr>
        <p:spPr>
          <a:xfrm>
            <a:off x="1142976" y="4929198"/>
            <a:ext cx="7286676" cy="369332"/>
          </a:xfrm>
          <a:prstGeom prst="rect">
            <a:avLst/>
          </a:prstGeom>
        </p:spPr>
        <p:txBody>
          <a:bodyPr wrap="square">
            <a:spAutoFit/>
          </a:bodyPr>
          <a:lstStyle/>
          <a:p>
            <a:r>
              <a:rPr lang="id-ID" b="1" dirty="0" smtClean="0"/>
              <a:t>Gambar 3.18. Contoh Penulisan Fungsi HLOOKUP dan VLOOKUP</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path" presetSubtype="0" accel="50000" decel="50000" fill="hold" nodeType="withEffect">
                                  <p:stCondLst>
                                    <p:cond delay="0"/>
                                  </p:stCondLst>
                                  <p:childTnLst>
                                    <p:animMotion origin="layout" path="M 0 0  C -0.014 -0.00666  -0.029 -0.01199  -0.044 -0.01199  C -0.114 -0.01199  -0.169 0.06394  -0.169 0.15586  C -0.169 0.24644  -0.114 0.32104  -0.044 0.32104  C -0.029 0.32104  -0.014 0.31704  0 0.31038  C -0.047 0.2864  -0.08 0.22646  -0.08 0.15586  C -0.08 0.08392  -0.047 0.02398  0 0  Z" pathEditMode="relative" ptsTypes="">
                                      <p:cBhvr>
                                        <p:cTn id="6" dur="2000" fill="hold"/>
                                        <p:tgtEl>
                                          <p:spTgt spid="16387"/>
                                        </p:tgtEl>
                                        <p:attrNameLst>
                                          <p:attrName>ppt_x</p:attrName>
                                          <p:attrName>ppt_y</p:attrName>
                                        </p:attrNameLst>
                                      </p:cBhvr>
                                    </p:animMotion>
                                  </p:childTnLst>
                                </p:cTn>
                              </p:par>
                              <p:par>
                                <p:cTn id="7" presetID="16" presetClass="entr" presetSubtype="26"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animEffect transition="in" filter="barn(inHorizontal)">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heni\Documents\BACKGROUND PPT\p59.jpg"/>
          <p:cNvPicPr>
            <a:picLocks noChangeAspect="1" noChangeArrowheads="1"/>
          </p:cNvPicPr>
          <p:nvPr/>
        </p:nvPicPr>
        <p:blipFill>
          <a:blip r:embed="rId3"/>
          <a:srcRect/>
          <a:stretch>
            <a:fillRect/>
          </a:stretch>
        </p:blipFill>
        <p:spPr bwMode="auto">
          <a:xfrm>
            <a:off x="0" y="0"/>
            <a:ext cx="9143999" cy="6857999"/>
          </a:xfrm>
          <a:prstGeom prst="rect">
            <a:avLst/>
          </a:prstGeom>
          <a:noFill/>
        </p:spPr>
      </p:pic>
      <p:sp>
        <p:nvSpPr>
          <p:cNvPr id="2" name="Title 1"/>
          <p:cNvSpPr>
            <a:spLocks noGrp="1"/>
          </p:cNvSpPr>
          <p:nvPr>
            <p:ph type="title"/>
          </p:nvPr>
        </p:nvSpPr>
        <p:spPr/>
        <p:txBody>
          <a:bodyPr/>
          <a:lstStyle/>
          <a:p>
            <a:endParaRPr lang="id-ID" dirty="0"/>
          </a:p>
        </p:txBody>
      </p:sp>
      <p:sp>
        <p:nvSpPr>
          <p:cNvPr id="6" name="Content Placeholder 5"/>
          <p:cNvSpPr>
            <a:spLocks noGrp="1"/>
          </p:cNvSpPr>
          <p:nvPr>
            <p:ph idx="1"/>
          </p:nvPr>
        </p:nvSpPr>
        <p:spPr>
          <a:xfrm>
            <a:off x="457200" y="285728"/>
            <a:ext cx="8229600" cy="6215106"/>
          </a:xfrm>
        </p:spPr>
        <p:txBody>
          <a:bodyPr>
            <a:normAutofit fontScale="55000" lnSpcReduction="20000"/>
          </a:bodyPr>
          <a:lstStyle/>
          <a:p>
            <a:pPr>
              <a:buNone/>
            </a:pPr>
            <a:r>
              <a:rPr lang="id-ID" dirty="0" smtClean="0"/>
              <a:t>	</a:t>
            </a:r>
            <a:r>
              <a:rPr lang="id-ID" sz="3600" dirty="0" smtClean="0">
                <a:solidFill>
                  <a:srgbClr val="FF0000"/>
                </a:solidFill>
              </a:rPr>
              <a:t>Dari tabel diatas, kita akan mengisi kolom Nama Barang dan Nilai </a:t>
            </a:r>
            <a:r>
              <a:rPr lang="sv-SE" sz="3600" dirty="0" smtClean="0">
                <a:solidFill>
                  <a:srgbClr val="FF0000"/>
                </a:solidFill>
              </a:rPr>
              <a:t>barang berdasarkan dari tabel daftar harga barang. Kita dapat mengisi</a:t>
            </a:r>
            <a:r>
              <a:rPr lang="id-ID" sz="3600" dirty="0" smtClean="0">
                <a:solidFill>
                  <a:srgbClr val="FF0000"/>
                </a:solidFill>
              </a:rPr>
              <a:t> </a:t>
            </a:r>
            <a:r>
              <a:rPr lang="de-DE" sz="3600" dirty="0" smtClean="0">
                <a:solidFill>
                  <a:srgbClr val="FF0000"/>
                </a:solidFill>
              </a:rPr>
              <a:t>sel E15 dengan rumus =VLOOKUP(D15,$C$5:$E$9,2) dan sel F15</a:t>
            </a:r>
            <a:r>
              <a:rPr lang="id-ID" sz="3600" dirty="0" smtClean="0">
                <a:solidFill>
                  <a:srgbClr val="FF0000"/>
                </a:solidFill>
              </a:rPr>
              <a:t> dengan rumus =C15*VLOOKUP(D15,$C$5:$E$9,2). Copylah rumus tersebut kebawah sampai data terakhir. Untuk menghindari kesalahan pengetikan rumus, kita dapat menggunakan fasilitas yang telah disediakan oleh Excel 2001 (insert, function), dengan cara ;</a:t>
            </a:r>
          </a:p>
          <a:p>
            <a:pPr>
              <a:buNone/>
            </a:pPr>
            <a:r>
              <a:rPr lang="id-ID" sz="3600" dirty="0" smtClean="0">
                <a:solidFill>
                  <a:srgbClr val="FF0000"/>
                </a:solidFill>
              </a:rPr>
              <a:t>	• Klik sel E15</a:t>
            </a:r>
          </a:p>
          <a:p>
            <a:pPr>
              <a:buNone/>
            </a:pPr>
            <a:r>
              <a:rPr lang="id-ID" sz="3600" dirty="0" smtClean="0">
                <a:solidFill>
                  <a:srgbClr val="FF0000"/>
                </a:solidFill>
              </a:rPr>
              <a:t>	• Pilih menu Insert dan klik Function sehingga muncul kotak dialok Paste Function.	</a:t>
            </a:r>
          </a:p>
          <a:p>
            <a:pPr>
              <a:buNone/>
            </a:pPr>
            <a:r>
              <a:rPr lang="id-ID" sz="3600" dirty="0" smtClean="0">
                <a:solidFill>
                  <a:srgbClr val="FF0000"/>
                </a:solidFill>
              </a:rPr>
              <a:t>	• Pada daftar Function category, klik Lookup &amp; Reference dan pada Function name klik VLOOKUP lalu klik OK sehingga tampil kotak dialog VLOOKUP seperti berikut ;</a:t>
            </a:r>
          </a:p>
          <a:p>
            <a:pPr>
              <a:buNone/>
            </a:pPr>
            <a:endParaRPr lang="id-ID" dirty="0" smtClean="0">
              <a:solidFill>
                <a:srgbClr val="FF0000"/>
              </a:solidFill>
            </a:endParaRPr>
          </a:p>
          <a:p>
            <a:pPr>
              <a:buNone/>
            </a:pPr>
            <a:endParaRPr lang="id-ID" dirty="0" smtClean="0">
              <a:solidFill>
                <a:srgbClr val="FF0000"/>
              </a:solidFill>
            </a:endParaRPr>
          </a:p>
          <a:p>
            <a:pPr>
              <a:buNone/>
            </a:pPr>
            <a:endParaRPr lang="id-ID" dirty="0" smtClean="0">
              <a:solidFill>
                <a:srgbClr val="FF0000"/>
              </a:solidFill>
            </a:endParaRPr>
          </a:p>
          <a:p>
            <a:pPr>
              <a:buNone/>
            </a:pPr>
            <a:endParaRPr lang="id-ID" dirty="0" smtClean="0">
              <a:solidFill>
                <a:srgbClr val="FF0000"/>
              </a:solidFill>
            </a:endParaRPr>
          </a:p>
          <a:p>
            <a:pPr>
              <a:buNone/>
            </a:pPr>
            <a:endParaRPr lang="id-ID" dirty="0" smtClean="0">
              <a:solidFill>
                <a:srgbClr val="FF0000"/>
              </a:solidFill>
            </a:endParaRPr>
          </a:p>
          <a:p>
            <a:pPr>
              <a:buNone/>
            </a:pPr>
            <a:endParaRPr lang="id-ID" dirty="0" smtClean="0">
              <a:solidFill>
                <a:srgbClr val="FF0000"/>
              </a:solidFill>
            </a:endParaRPr>
          </a:p>
          <a:p>
            <a:pPr>
              <a:buNone/>
            </a:pPr>
            <a:endParaRPr lang="id-ID" dirty="0" smtClean="0">
              <a:solidFill>
                <a:srgbClr val="FF0000"/>
              </a:solidFill>
            </a:endParaRPr>
          </a:p>
          <a:p>
            <a:pPr>
              <a:buNone/>
            </a:pPr>
            <a:endParaRPr lang="id-ID" dirty="0" smtClean="0">
              <a:solidFill>
                <a:srgbClr val="FF0000"/>
              </a:solidFill>
            </a:endParaRPr>
          </a:p>
          <a:p>
            <a:endParaRPr lang="id-ID" b="1" dirty="0" smtClean="0">
              <a:solidFill>
                <a:srgbClr val="FF0000"/>
              </a:solidFill>
            </a:endParaRPr>
          </a:p>
          <a:p>
            <a:r>
              <a:rPr lang="id-ID" b="1" dirty="0" smtClean="0">
                <a:solidFill>
                  <a:srgbClr val="FF0000"/>
                </a:solidFill>
              </a:rPr>
              <a:t>Gambar 3.19. Kotak Dialog Vlookup pada Function Category</a:t>
            </a:r>
          </a:p>
        </p:txBody>
      </p:sp>
      <p:pic>
        <p:nvPicPr>
          <p:cNvPr id="9" name="Picture 2"/>
          <p:cNvPicPr>
            <a:picLocks noChangeAspect="1" noChangeArrowheads="1"/>
          </p:cNvPicPr>
          <p:nvPr/>
        </p:nvPicPr>
        <p:blipFill>
          <a:blip r:embed="rId4"/>
          <a:srcRect/>
          <a:stretch>
            <a:fillRect/>
          </a:stretch>
        </p:blipFill>
        <p:spPr bwMode="auto">
          <a:xfrm>
            <a:off x="2000232" y="3929066"/>
            <a:ext cx="4410075" cy="2095500"/>
          </a:xfrm>
          <a:prstGeom prst="rect">
            <a:avLst/>
          </a:prstGeom>
          <a:noFill/>
          <a:ln w="9525">
            <a:noFill/>
            <a:miter lim="800000"/>
            <a:headEnd/>
            <a:tailEnd/>
          </a:ln>
          <a:effectLst/>
        </p:spPr>
      </p:pic>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path" presetSubtype="0" accel="50000" decel="50000" fill="hold" grpId="0" nodeType="withEffect">
                                  <p:stCondLst>
                                    <p:cond delay="0"/>
                                  </p:stCondLst>
                                  <p:childTnLst>
                                    <p:animMotion origin="layout" path="M 0 0  C 0.002 -0.004  0.012 -0.04528  0.037 -0.04262  C 0.075 -0.03862  0.09 -0.00932  0.125 -0.03862  C 0.147 -0.05594  0.173 -0.09988  0.192 -0.09855  C 0.235 -0.09722  0.244 -0.05194  0.244 -0.01065  C 0.245 0.04794  0.189 0.09722  0.121 0.10255  C 0.052 0.10654  -0.005 0.04395  0 0  Z" pathEditMode="relative" ptsTypes="">
                                      <p:cBhvr>
                                        <p:cTn id="6" dur="2000" fill="hold"/>
                                        <p:tgtEl>
                                          <p:spTgt spid="6">
                                            <p:txEl>
                                              <p:pRg st="0" end="0"/>
                                            </p:txEl>
                                          </p:spTgt>
                                        </p:tgtEl>
                                        <p:attrNameLst>
                                          <p:attrName>ppt_x</p:attrName>
                                          <p:attrName>ppt_y</p:attrName>
                                        </p:attrNameLst>
                                      </p:cBhvr>
                                    </p:animMotion>
                                  </p:childTnLst>
                                </p:cTn>
                              </p:par>
                              <p:par>
                                <p:cTn id="7" presetID="31" presetClass="path" presetSubtype="0" accel="50000" decel="50000" fill="hold" grpId="0" nodeType="withEffect">
                                  <p:stCondLst>
                                    <p:cond delay="0"/>
                                  </p:stCondLst>
                                  <p:childTnLst>
                                    <p:animMotion origin="layout" path="M 0 0  C 0.002 -0.004  0.012 -0.04528  0.037 -0.04262  C 0.075 -0.03862  0.09 -0.00932  0.125 -0.03862  C 0.147 -0.05594  0.173 -0.09988  0.192 -0.09855  C 0.235 -0.09722  0.244 -0.05194  0.244 -0.01065  C 0.245 0.04794  0.189 0.09722  0.121 0.10255  C 0.052 0.10654  -0.005 0.04395  0 0  Z" pathEditMode="relative" ptsTypes="">
                                      <p:cBhvr>
                                        <p:cTn id="8" dur="2000" fill="hold"/>
                                        <p:tgtEl>
                                          <p:spTgt spid="6">
                                            <p:txEl>
                                              <p:pRg st="1" end="1"/>
                                            </p:txEl>
                                          </p:spTgt>
                                        </p:tgtEl>
                                        <p:attrNameLst>
                                          <p:attrName>ppt_x</p:attrName>
                                          <p:attrName>ppt_y</p:attrName>
                                        </p:attrNameLst>
                                      </p:cBhvr>
                                    </p:animMotion>
                                  </p:childTnLst>
                                </p:cTn>
                              </p:par>
                              <p:par>
                                <p:cTn id="9" presetID="31" presetClass="path" presetSubtype="0" accel="50000" decel="50000" fill="hold" grpId="0" nodeType="withEffect">
                                  <p:stCondLst>
                                    <p:cond delay="0"/>
                                  </p:stCondLst>
                                  <p:childTnLst>
                                    <p:animMotion origin="layout" path="M 0 0  C 0.002 -0.004  0.012 -0.04528  0.037 -0.04262  C 0.075 -0.03862  0.09 -0.00932  0.125 -0.03862  C 0.147 -0.05594  0.173 -0.09988  0.192 -0.09855  C 0.235 -0.09722  0.244 -0.05194  0.244 -0.01065  C 0.245 0.04794  0.189 0.09722  0.121 0.10255  C 0.052 0.10654  -0.005 0.04395  0 0  Z" pathEditMode="relative" ptsTypes="">
                                      <p:cBhvr>
                                        <p:cTn id="10" dur="2000" fill="hold"/>
                                        <p:tgtEl>
                                          <p:spTgt spid="6">
                                            <p:txEl>
                                              <p:pRg st="2" end="2"/>
                                            </p:txEl>
                                          </p:spTgt>
                                        </p:tgtEl>
                                        <p:attrNameLst>
                                          <p:attrName>ppt_x</p:attrName>
                                          <p:attrName>ppt_y</p:attrName>
                                        </p:attrNameLst>
                                      </p:cBhvr>
                                    </p:animMotion>
                                  </p:childTnLst>
                                </p:cTn>
                              </p:par>
                              <p:par>
                                <p:cTn id="11" presetID="31" presetClass="path" presetSubtype="0" accel="50000" decel="50000" fill="hold" grpId="0" nodeType="withEffect">
                                  <p:stCondLst>
                                    <p:cond delay="0"/>
                                  </p:stCondLst>
                                  <p:childTnLst>
                                    <p:animMotion origin="layout" path="M 0 0  C 0.002 -0.004  0.012 -0.04528  0.037 -0.04262  C 0.075 -0.03862  0.09 -0.00932  0.125 -0.03862  C 0.147 -0.05594  0.173 -0.09988  0.192 -0.09855  C 0.235 -0.09722  0.244 -0.05194  0.244 -0.01065  C 0.245 0.04794  0.189 0.09722  0.121 0.10255  C 0.052 0.10654  -0.005 0.04395  0 0  Z" pathEditMode="relative" ptsTypes="">
                                      <p:cBhvr>
                                        <p:cTn id="12" dur="2000" fill="hold"/>
                                        <p:tgtEl>
                                          <p:spTgt spid="6">
                                            <p:txEl>
                                              <p:pRg st="3" end="3"/>
                                            </p:txEl>
                                          </p:spTgt>
                                        </p:tgtEl>
                                        <p:attrNameLst>
                                          <p:attrName>ppt_x</p:attrName>
                                          <p:attrName>ppt_y</p:attrName>
                                        </p:attrNameLst>
                                      </p:cBhvr>
                                    </p:animMotion>
                                  </p:childTnLst>
                                </p:cTn>
                              </p:par>
                              <p:par>
                                <p:cTn id="13" presetID="31" presetClass="path" presetSubtype="0" accel="50000" decel="50000" fill="hold" grpId="0" nodeType="withEffect">
                                  <p:stCondLst>
                                    <p:cond delay="0"/>
                                  </p:stCondLst>
                                  <p:childTnLst>
                                    <p:animMotion origin="layout" path="M 0 0  C 0.002 -0.004  0.012 -0.04528  0.037 -0.04262  C 0.075 -0.03862  0.09 -0.00932  0.125 -0.03862  C 0.147 -0.05594  0.173 -0.09988  0.192 -0.09855  C 0.235 -0.09722  0.244 -0.05194  0.244 -0.01065  C 0.245 0.04794  0.189 0.09722  0.121 0.10255  C 0.052 0.10654  -0.005 0.04395  0 0  Z" pathEditMode="relative" ptsTypes="">
                                      <p:cBhvr>
                                        <p:cTn id="14" dur="2000" fill="hold"/>
                                        <p:tgtEl>
                                          <p:spTgt spid="6">
                                            <p:txEl>
                                              <p:pRg st="13" end="13"/>
                                            </p:txEl>
                                          </p:spTgt>
                                        </p:tgtEl>
                                        <p:attrNameLst>
                                          <p:attrName>ppt_x</p:attrName>
                                          <p:attrName>ppt_y</p:attrName>
                                        </p:attrNameLst>
                                      </p:cBhvr>
                                    </p:animMotion>
                                  </p:childTnLst>
                                </p:cTn>
                              </p:par>
                              <p:par>
                                <p:cTn id="15" presetID="22" presetClass="entr" presetSubtype="4"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descr="C:\Users\heni\Documents\BACKGROUND PPT\p68.jpg"/>
          <p:cNvPicPr>
            <a:picLocks noChangeAspect="1" noChangeArrowheads="1"/>
          </p:cNvPicPr>
          <p:nvPr/>
        </p:nvPicPr>
        <p:blipFill>
          <a:blip r:embed="rId3"/>
          <a:srcRect/>
          <a:stretch>
            <a:fillRect/>
          </a:stretch>
        </p:blipFill>
        <p:spPr bwMode="auto">
          <a:xfrm>
            <a:off x="0" y="0"/>
            <a:ext cx="9143999" cy="6857999"/>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57200" y="357166"/>
            <a:ext cx="8229600" cy="6215106"/>
          </a:xfrm>
        </p:spPr>
        <p:txBody>
          <a:bodyPr>
            <a:normAutofit fontScale="85000" lnSpcReduction="10000"/>
          </a:bodyPr>
          <a:lstStyle/>
          <a:p>
            <a:pPr>
              <a:buNone/>
            </a:pPr>
            <a:r>
              <a:rPr lang="id-ID" dirty="0" smtClean="0"/>
              <a:t>• Lookup_value diisi dengan sel kunci yang aka dibandingkan dengan tabel. Untuk contoh diatas, ketikkan D15.</a:t>
            </a:r>
          </a:p>
          <a:p>
            <a:pPr>
              <a:buNone/>
            </a:pPr>
            <a:r>
              <a:rPr lang="id-ID" dirty="0" smtClean="0"/>
              <a:t>• Table_array diisi dengan range tabel data yang akan dibaca (tabel daftar harga barang). Ketikkan C5:E9 lalu tekan tombol F4 agar alamat sel tersebut menjadi absolut. Sehingga rumusnya menjadi $C$5:$E$9</a:t>
            </a:r>
          </a:p>
          <a:p>
            <a:pPr>
              <a:buNone/>
            </a:pPr>
            <a:r>
              <a:rPr lang="id-ID" dirty="0" smtClean="0"/>
              <a:t>• Col_index_num diisi nomor indeks kolom yang akan dimabil </a:t>
            </a:r>
            <a:r>
              <a:rPr lang="sv-SE" dirty="0" smtClean="0"/>
              <a:t>datanya, dalam hal ini isi dengan 2 karena kita akan mengambil</a:t>
            </a:r>
            <a:r>
              <a:rPr lang="id-ID" dirty="0" smtClean="0"/>
              <a:t> data nama barang.</a:t>
            </a:r>
          </a:p>
          <a:p>
            <a:pPr>
              <a:buNone/>
            </a:pPr>
            <a:r>
              <a:rPr lang="id-ID" dirty="0" smtClean="0"/>
              <a:t>• Klik OK, maka hasilnya ditampilkan pada sel E15.</a:t>
            </a:r>
          </a:p>
          <a:p>
            <a:pPr>
              <a:buNone/>
            </a:pPr>
            <a:r>
              <a:rPr lang="id-ID" dirty="0" smtClean="0"/>
              <a:t>	Copylah rumus tersebut ke bawah sampai data terakhir. Lakukan hal yang sama untuk mengisi kolom nilai barang. Jika tidak </a:t>
            </a:r>
            <a:r>
              <a:rPr lang="fi-FI" dirty="0" smtClean="0"/>
              <a:t>ada kesalahan, maka hasilnya seperti berikut ;</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xEl>
                                              <p:pRg st="1" end="1"/>
                                            </p:txEl>
                                          </p:spTgt>
                                        </p:tgtEl>
                                      </p:cBhvr>
                                    </p:animEffect>
                                  </p:childTnLst>
                                </p:cTn>
                              </p:par>
                              <p:par>
                                <p:cTn id="19" presetID="41" presetClass="entr" presetSubtype="0" fill="hold" grpId="0" nodeType="with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
                                            <p:txEl>
                                              <p:pRg st="2" end="2"/>
                                            </p:txEl>
                                          </p:spTgt>
                                        </p:tgtEl>
                                      </p:cBhvr>
                                    </p:animEffect>
                                  </p:childTnLst>
                                </p:cTn>
                              </p:par>
                              <p:par>
                                <p:cTn id="26" presetID="41" presetClass="entr" presetSubtype="0" fill="hold" grpId="0" nodeType="withEffect">
                                  <p:stCondLst>
                                    <p:cond delay="0"/>
                                  </p:stCondLst>
                                  <p:iterate type="lt">
                                    <p:tmPct val="10000"/>
                                  </p:iterate>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1" presetClass="entr" presetSubtype="0" fill="hold" grpId="0" nodeType="clickEffect">
                                  <p:stCondLst>
                                    <p:cond delay="0"/>
                                  </p:stCondLst>
                                  <p:iterate type="lt">
                                    <p:tmPct val="10000"/>
                                  </p:iterate>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9"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heni\Documents\BACKGROUND PPT\p27.jpg"/>
          <p:cNvPicPr>
            <a:picLocks noChangeAspect="1" noChangeArrowheads="1"/>
          </p:cNvPicPr>
          <p:nvPr/>
        </p:nvPicPr>
        <p:blipFill>
          <a:blip r:embed="rId3"/>
          <a:srcRect/>
          <a:stretch>
            <a:fillRect/>
          </a:stretch>
        </p:blipFill>
        <p:spPr bwMode="auto">
          <a:xfrm>
            <a:off x="0" y="0"/>
            <a:ext cx="9144000" cy="6858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 name="Title 1"/>
          <p:cNvSpPr>
            <a:spLocks noGrp="1"/>
          </p:cNvSpPr>
          <p:nvPr>
            <p:ph type="title"/>
          </p:nvPr>
        </p:nvSpPr>
        <p:spPr/>
        <p:txBody>
          <a:bodyPr/>
          <a:lstStyle/>
          <a:p>
            <a:endParaRPr lang="id-ID" dirty="0"/>
          </a:p>
        </p:txBody>
      </p:sp>
      <p:pic>
        <p:nvPicPr>
          <p:cNvPr id="19459" name="Picture 3"/>
          <p:cNvPicPr>
            <a:picLocks noGrp="1" noChangeAspect="1" noChangeArrowheads="1"/>
          </p:cNvPicPr>
          <p:nvPr>
            <p:ph idx="1"/>
          </p:nvPr>
        </p:nvPicPr>
        <p:blipFill>
          <a:blip r:embed="rId4"/>
          <a:srcRect/>
          <a:stretch>
            <a:fillRect/>
          </a:stretch>
        </p:blipFill>
        <p:spPr bwMode="auto">
          <a:xfrm>
            <a:off x="1785918" y="1500174"/>
            <a:ext cx="6858048" cy="3643338"/>
          </a:xfrm>
          <a:prstGeom prst="rect">
            <a:avLst/>
          </a:prstGeom>
          <a:noFill/>
          <a:ln w="9525">
            <a:noFill/>
            <a:miter lim="800000"/>
            <a:headEnd/>
            <a:tailEnd/>
          </a:ln>
          <a:effectLst/>
        </p:spPr>
      </p:pic>
      <p:sp>
        <p:nvSpPr>
          <p:cNvPr id="6" name="Rectangle 5"/>
          <p:cNvSpPr/>
          <p:nvPr/>
        </p:nvSpPr>
        <p:spPr>
          <a:xfrm>
            <a:off x="2000232" y="5429264"/>
            <a:ext cx="6286544" cy="646331"/>
          </a:xfrm>
          <a:prstGeom prst="rect">
            <a:avLst/>
          </a:prstGeom>
        </p:spPr>
        <p:txBody>
          <a:bodyPr wrap="square">
            <a:spAutoFit/>
          </a:bodyPr>
          <a:lstStyle/>
          <a:p>
            <a:r>
              <a:rPr lang="sv-SE" b="1" dirty="0" smtClean="0"/>
              <a:t>Gambar 3.20. Hasil Tampilan Penggunaan Fungsi Vlookup</a:t>
            </a:r>
          </a:p>
          <a:p>
            <a:endParaRPr lang="id-ID" dirty="0" smtClean="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2000" fill="hold"/>
                                        <p:tgtEl>
                                          <p:spTgt spid="19459"/>
                                        </p:tgtEl>
                                        <p:attrNameLst>
                                          <p:attrName>r</p:attrName>
                                        </p:attrNameLst>
                                      </p:cBhvr>
                                    </p:animRot>
                                  </p:childTnLst>
                                </p:cTn>
                              </p:par>
                              <p:par>
                                <p:cTn id="7" presetID="45" presetClass="entr" presetSubtype="0" fill="hold" grpId="0" nodeType="withEffect">
                                  <p:stCondLst>
                                    <p:cond delay="0"/>
                                  </p:stCondLst>
                                  <p:iterate type="lt">
                                    <p:tmPct val="10000"/>
                                  </p:iterate>
                                  <p:childTnLst>
                                    <p:set>
                                      <p:cBhvr>
                                        <p:cTn id="8" dur="1" fill="hold">
                                          <p:stCondLst>
                                            <p:cond delay="0"/>
                                          </p:stCondLst>
                                        </p:cTn>
                                        <p:tgtEl>
                                          <p:spTgt spid="6"/>
                                        </p:tgtEl>
                                        <p:attrNameLst>
                                          <p:attrName>style.visibility</p:attrName>
                                        </p:attrNameLst>
                                      </p:cBhvr>
                                      <p:to>
                                        <p:strVal val="visible"/>
                                      </p:to>
                                    </p:set>
                                    <p:animEffect transition="in" filter="fade">
                                      <p:cBhvr>
                                        <p:cTn id="9" dur="2000"/>
                                        <p:tgtEl>
                                          <p:spTgt spid="6"/>
                                        </p:tgtEl>
                                      </p:cBhvr>
                                    </p:animEffect>
                                    <p:anim calcmode="lin" valueType="num">
                                      <p:cBhvr>
                                        <p:cTn id="10" dur="2000" fill="hold"/>
                                        <p:tgtEl>
                                          <p:spTgt spid="6"/>
                                        </p:tgtEl>
                                        <p:attrNameLst>
                                          <p:attrName>ppt_w</p:attrName>
                                        </p:attrNameLst>
                                      </p:cBhvr>
                                      <p:tavLst>
                                        <p:tav tm="0" fmla="#ppt_w*sin(2.5*pi*$)">
                                          <p:val>
                                            <p:fltVal val="0"/>
                                          </p:val>
                                        </p:tav>
                                        <p:tav tm="100000">
                                          <p:val>
                                            <p:fltVal val="1"/>
                                          </p:val>
                                        </p:tav>
                                      </p:tavLst>
                                    </p:anim>
                                    <p:anim calcmode="lin" valueType="num">
                                      <p:cBhvr>
                                        <p:cTn id="11"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heni\Documents\BACKGROUND PPT\p24.jpg"/>
          <p:cNvPicPr>
            <a:picLocks noChangeAspect="1" noChangeArrowheads="1"/>
          </p:cNvPicPr>
          <p:nvPr/>
        </p:nvPicPr>
        <p:blipFill>
          <a:blip r:embed="rId3"/>
          <a:srcRect/>
          <a:stretch>
            <a:fillRect/>
          </a:stretch>
        </p:blipFill>
        <p:spPr bwMode="auto">
          <a:xfrm>
            <a:off x="1" y="0"/>
            <a:ext cx="9144000" cy="685799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 name="Title 1"/>
          <p:cNvSpPr>
            <a:spLocks noGrp="1"/>
          </p:cNvSpPr>
          <p:nvPr>
            <p:ph type="title"/>
          </p:nvPr>
        </p:nvSpPr>
        <p:spPr/>
        <p:txBody>
          <a:bodyPr>
            <a:normAutofit/>
          </a:bodyPr>
          <a:lstStyle/>
          <a:p>
            <a:r>
              <a:rPr lang="id-ID" sz="3600" dirty="0" smtClean="0"/>
              <a:t>16. </a:t>
            </a:r>
            <a:r>
              <a:rPr lang="id-ID" sz="3600" b="1" dirty="0" smtClean="0"/>
              <a:t>Mengatur Tampilan Data Angka</a:t>
            </a:r>
            <a:endParaRPr lang="id-ID" sz="3600" dirty="0"/>
          </a:p>
        </p:txBody>
      </p:sp>
      <p:sp>
        <p:nvSpPr>
          <p:cNvPr id="3" name="Content Placeholder 2"/>
          <p:cNvSpPr>
            <a:spLocks noGrp="1"/>
          </p:cNvSpPr>
          <p:nvPr>
            <p:ph idx="1"/>
          </p:nvPr>
        </p:nvSpPr>
        <p:spPr>
          <a:xfrm>
            <a:off x="214282" y="1571612"/>
            <a:ext cx="8229600" cy="5000660"/>
          </a:xfrm>
        </p:spPr>
        <p:txBody>
          <a:bodyPr>
            <a:normAutofit lnSpcReduction="10000"/>
          </a:bodyPr>
          <a:lstStyle/>
          <a:p>
            <a:pPr>
              <a:buNone/>
            </a:pPr>
            <a:r>
              <a:rPr lang="id-ID" dirty="0" smtClean="0"/>
              <a:t>	Ada dua cara untuk mengatur format tampilan data angka;</a:t>
            </a:r>
          </a:p>
          <a:p>
            <a:pPr>
              <a:buNone/>
            </a:pPr>
            <a:r>
              <a:rPr lang="id-ID" dirty="0" smtClean="0"/>
              <a:t>1. Secara langsung (Manual)</a:t>
            </a:r>
          </a:p>
          <a:p>
            <a:pPr>
              <a:buNone/>
            </a:pPr>
            <a:r>
              <a:rPr lang="id-ID" dirty="0" smtClean="0"/>
              <a:t>	Secara manual maksud adalah kita langsung mengetikkan format </a:t>
            </a:r>
            <a:r>
              <a:rPr lang="fi-FI" dirty="0" smtClean="0"/>
              <a:t>tampilan angka sewaktu kita mengetikkan angka itu sendiri. Misalnya kita</a:t>
            </a:r>
            <a:r>
              <a:rPr lang="id-ID" dirty="0" smtClean="0"/>
              <a:t> ingin menggunakan pemisah ribuan dengan koma(,), maka kita tinggal mengetikkan 500,000. untuk lebih jelasnya perhatikan tabel dibawah ini ;</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34" presetClass="path" presetSubtype="0" accel="50000" decel="50000" fill="hold" grpId="0" nodeType="withEffect">
                                  <p:stCondLst>
                                    <p:cond delay="0"/>
                                  </p:stCondLst>
                                  <p:childTnLst>
                                    <p:animMotion origin="layout" path="M 0 0  C 0.004 -0.00533  0.01 -0.008  0.015 -0.008  C 0.022 -0.008  0.029 -0.004  0.033 0.00267  C 0.05 0.02933  0.063 0.088  0.063 0.15733  C 0.063 0.15733  0.063 0.15867  0.063 0.15867  C 0.063 0.15867  0.063 0.16  0.063 0.16  C 0.063 0.22933  0.05 0.28933  0.033 0.316  C 0.029 0.32133  0.022 0.32533  0.015 0.32533  C 0.01 0.32533  0.004 0.32267  0 0.31733  C -0.004 0.312  -0.006 0.30533  -0.006 0.29733  C -0.006 0.288  -0.003 0.28  0.002 0.27467  C 0.022 0.25067  0.066 0.23333  0.118 0.23333  C 0.118 0.23333  0.119 0.23333  0.119 0.23333  C 0.119 0.23333  0.12 0.23333  0.12 0.23333  C 0.172 0.23333  0.217 0.25067  0.237 0.27467  C 0.241 0.28  0.244 0.288  0.244 0.29733  C 0.244 0.30533  0.242 0.312  0.238 0.31733  C 0.234 0.32267  0.229 0.32533  0.223 0.32533  C 0.216 0.32533  0.21 0.32133  0.206 0.316  C 0.188 0.28933  0.175 0.22933  0.175 0.16  C 0.175 0.16  0.175 0.15867  0.175 0.15867  C 0.175 0.15867  0.175 0.15733  0.175 0.15733  C 0.175 0.088  0.188 0.02933  0.206 0.00133  C 0.21 -0.004  0.216 -0.008  0.223 -0.008  C 0.229 -0.008  0.234 -0.00533  0.238 0  C 0.242 0.00533  0.244 0.01333  0.244 0.02  C 0.244 0.02933  0.241 0.03733  0.237 0.044  C 0.217 0.06667  0.172 0.084  0.12 0.084  C 0.12 0.084  0.12 0.084  0.119 0.084  C 0.119 0.084  0.118 0.084  0.118 0.084  C 0.066 0.084  0.022 0.06667  0.002 0.044  C -0.003 0.03733  -0.006 0.02933  -0.006 0.02  C -0.006 0.01333  -0.004 0.00533  0 0  Z" pathEditMode="relative" ptsTypes="">
                                      <p:cBhvr>
                                        <p:cTn id="9" dur="2000" fill="hold"/>
                                        <p:tgtEl>
                                          <p:spTgt spid="3">
                                            <p:txEl>
                                              <p:pRg st="0" end="0"/>
                                            </p:txEl>
                                          </p:spTgt>
                                        </p:tgtEl>
                                        <p:attrNameLst>
                                          <p:attrName>ppt_x</p:attrName>
                                          <p:attrName>ppt_y</p:attrName>
                                        </p:attrNameLst>
                                      </p:cBhvr>
                                    </p:animMotion>
                                  </p:childTnLst>
                                </p:cTn>
                              </p:par>
                              <p:par>
                                <p:cTn id="10" presetID="34" presetClass="path" presetSubtype="0" accel="50000" decel="50000" fill="hold" grpId="0" nodeType="withEffect">
                                  <p:stCondLst>
                                    <p:cond delay="0"/>
                                  </p:stCondLst>
                                  <p:childTnLst>
                                    <p:animMotion origin="layout" path="M 0 0  C 0.004 -0.00533  0.01 -0.008  0.015 -0.008  C 0.022 -0.008  0.029 -0.004  0.033 0.00267  C 0.05 0.02933  0.063 0.088  0.063 0.15733  C 0.063 0.15733  0.063 0.15867  0.063 0.15867  C 0.063 0.15867  0.063 0.16  0.063 0.16  C 0.063 0.22933  0.05 0.28933  0.033 0.316  C 0.029 0.32133  0.022 0.32533  0.015 0.32533  C 0.01 0.32533  0.004 0.32267  0 0.31733  C -0.004 0.312  -0.006 0.30533  -0.006 0.29733  C -0.006 0.288  -0.003 0.28  0.002 0.27467  C 0.022 0.25067  0.066 0.23333  0.118 0.23333  C 0.118 0.23333  0.119 0.23333  0.119 0.23333  C 0.119 0.23333  0.12 0.23333  0.12 0.23333  C 0.172 0.23333  0.217 0.25067  0.237 0.27467  C 0.241 0.28  0.244 0.288  0.244 0.29733  C 0.244 0.30533  0.242 0.312  0.238 0.31733  C 0.234 0.32267  0.229 0.32533  0.223 0.32533  C 0.216 0.32533  0.21 0.32133  0.206 0.316  C 0.188 0.28933  0.175 0.22933  0.175 0.16  C 0.175 0.16  0.175 0.15867  0.175 0.15867  C 0.175 0.15867  0.175 0.15733  0.175 0.15733  C 0.175 0.088  0.188 0.02933  0.206 0.00133  C 0.21 -0.004  0.216 -0.008  0.223 -0.008  C 0.229 -0.008  0.234 -0.00533  0.238 0  C 0.242 0.00533  0.244 0.01333  0.244 0.02  C 0.244 0.02933  0.241 0.03733  0.237 0.044  C 0.217 0.06667  0.172 0.084  0.12 0.084  C 0.12 0.084  0.12 0.084  0.119 0.084  C 0.119 0.084  0.118 0.084  0.118 0.084  C 0.066 0.084  0.022 0.06667  0.002 0.044  C -0.003 0.03733  -0.006 0.02933  -0.006 0.02  C -0.006 0.01333  -0.004 0.00533  0 0  Z" pathEditMode="relative" ptsTypes="">
                                      <p:cBhvr>
                                        <p:cTn id="11" dur="2000" fill="hold"/>
                                        <p:tgtEl>
                                          <p:spTgt spid="3">
                                            <p:txEl>
                                              <p:pRg st="1" end="1"/>
                                            </p:txEl>
                                          </p:spTgt>
                                        </p:tgtEl>
                                        <p:attrNameLst>
                                          <p:attrName>ppt_x</p:attrName>
                                          <p:attrName>ppt_y</p:attrName>
                                        </p:attrNameLst>
                                      </p:cBhvr>
                                    </p:animMotion>
                                  </p:childTnLst>
                                </p:cTn>
                              </p:par>
                              <p:par>
                                <p:cTn id="12" presetID="34" presetClass="path" presetSubtype="0" accel="50000" decel="50000" fill="hold" grpId="0" nodeType="withEffect">
                                  <p:stCondLst>
                                    <p:cond delay="0"/>
                                  </p:stCondLst>
                                  <p:childTnLst>
                                    <p:animMotion origin="layout" path="M 0 0  C 0.004 -0.00533  0.01 -0.008  0.015 -0.008  C 0.022 -0.008  0.029 -0.004  0.033 0.00267  C 0.05 0.02933  0.063 0.088  0.063 0.15733  C 0.063 0.15733  0.063 0.15867  0.063 0.15867  C 0.063 0.15867  0.063 0.16  0.063 0.16  C 0.063 0.22933  0.05 0.28933  0.033 0.316  C 0.029 0.32133  0.022 0.32533  0.015 0.32533  C 0.01 0.32533  0.004 0.32267  0 0.31733  C -0.004 0.312  -0.006 0.30533  -0.006 0.29733  C -0.006 0.288  -0.003 0.28  0.002 0.27467  C 0.022 0.25067  0.066 0.23333  0.118 0.23333  C 0.118 0.23333  0.119 0.23333  0.119 0.23333  C 0.119 0.23333  0.12 0.23333  0.12 0.23333  C 0.172 0.23333  0.217 0.25067  0.237 0.27467  C 0.241 0.28  0.244 0.288  0.244 0.29733  C 0.244 0.30533  0.242 0.312  0.238 0.31733  C 0.234 0.32267  0.229 0.32533  0.223 0.32533  C 0.216 0.32533  0.21 0.32133  0.206 0.316  C 0.188 0.28933  0.175 0.22933  0.175 0.16  C 0.175 0.16  0.175 0.15867  0.175 0.15867  C 0.175 0.15867  0.175 0.15733  0.175 0.15733  C 0.175 0.088  0.188 0.02933  0.206 0.00133  C 0.21 -0.004  0.216 -0.008  0.223 -0.008  C 0.229 -0.008  0.234 -0.00533  0.238 0  C 0.242 0.00533  0.244 0.01333  0.244 0.02  C 0.244 0.02933  0.241 0.03733  0.237 0.044  C 0.217 0.06667  0.172 0.084  0.12 0.084  C 0.12 0.084  0.12 0.084  0.119 0.084  C 0.119 0.084  0.118 0.084  0.118 0.084  C 0.066 0.084  0.022 0.06667  0.002 0.044  C -0.003 0.03733  -0.006 0.02933  -0.006 0.02  C -0.006 0.01333  -0.004 0.00533  0 0  Z" pathEditMode="relative" ptsTypes="">
                                      <p:cBhvr>
                                        <p:cTn id="13" dur="2000" fill="hold"/>
                                        <p:tgtEl>
                                          <p:spTgt spid="3">
                                            <p:txEl>
                                              <p:pRg st="2" end="2"/>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heni\Documents\BACKGROUND PPT\p54.jpg"/>
          <p:cNvPicPr>
            <a:picLocks noChangeAspect="1" noChangeArrowheads="1"/>
          </p:cNvPicPr>
          <p:nvPr/>
        </p:nvPicPr>
        <p:blipFill>
          <a:blip r:embed="rId3"/>
          <a:srcRect/>
          <a:stretch>
            <a:fillRect/>
          </a:stretch>
        </p:blipFill>
        <p:spPr bwMode="auto">
          <a:xfrm>
            <a:off x="0" y="0"/>
            <a:ext cx="9143999" cy="6857999"/>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Title 1"/>
          <p:cNvSpPr>
            <a:spLocks noGrp="1"/>
          </p:cNvSpPr>
          <p:nvPr>
            <p:ph type="title"/>
          </p:nvPr>
        </p:nvSpPr>
        <p:spPr/>
        <p:txBody>
          <a:bodyPr/>
          <a:lstStyle/>
          <a:p>
            <a:endParaRPr lang="id-ID" dirty="0"/>
          </a:p>
        </p:txBody>
      </p:sp>
      <p:pic>
        <p:nvPicPr>
          <p:cNvPr id="21507" name="Picture 3"/>
          <p:cNvPicPr>
            <a:picLocks noGrp="1" noChangeAspect="1" noChangeArrowheads="1"/>
          </p:cNvPicPr>
          <p:nvPr>
            <p:ph idx="1"/>
          </p:nvPr>
        </p:nvPicPr>
        <p:blipFill>
          <a:blip r:embed="rId4"/>
          <a:srcRect/>
          <a:stretch>
            <a:fillRect/>
          </a:stretch>
        </p:blipFill>
        <p:spPr bwMode="auto">
          <a:xfrm>
            <a:off x="1571604" y="1000108"/>
            <a:ext cx="6067425" cy="4172762"/>
          </a:xfrm>
          <a:prstGeom prst="rect">
            <a:avLst/>
          </a:prstGeom>
          <a:noFill/>
          <a:ln w="9525">
            <a:noFill/>
            <a:miter lim="800000"/>
            <a:headEnd/>
            <a:tailEnd/>
          </a:ln>
          <a:effectLst/>
        </p:spPr>
      </p:pic>
      <p:sp>
        <p:nvSpPr>
          <p:cNvPr id="6" name="Rectangle 5"/>
          <p:cNvSpPr/>
          <p:nvPr/>
        </p:nvSpPr>
        <p:spPr>
          <a:xfrm>
            <a:off x="1214414" y="5214950"/>
            <a:ext cx="6858048" cy="369332"/>
          </a:xfrm>
          <a:prstGeom prst="rect">
            <a:avLst/>
          </a:prstGeom>
        </p:spPr>
        <p:txBody>
          <a:bodyPr wrap="square">
            <a:spAutoFit/>
          </a:bodyPr>
          <a:lstStyle/>
          <a:p>
            <a:r>
              <a:rPr lang="id-ID" b="1" dirty="0" smtClean="0"/>
              <a:t>Gambar 3.21. Pengaturan Format Tampilan Data Angka Secara Manual</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path" presetSubtype="0" accel="50000" decel="50000" fill="hold" nodeType="withEffect">
                                  <p:stCondLst>
                                    <p:cond delay="0"/>
                                  </p:stCondLst>
                                  <p:childTnLst>
                                    <p:animMotion origin="layout" path="M 0 0  L 0.167 0  L 0.21 0.22241  L -0.04 0.22241  L 0 0  Z" pathEditMode="relative" ptsTypes="">
                                      <p:cBhvr>
                                        <p:cTn id="6" dur="2000" fill="hold"/>
                                        <p:tgtEl>
                                          <p:spTgt spid="21507"/>
                                        </p:tgtEl>
                                        <p:attrNameLst>
                                          <p:attrName>ppt_x</p:attrName>
                                          <p:attrName>ppt_y</p:attrName>
                                        </p:attrNameLst>
                                      </p:cBhvr>
                                    </p:animMotion>
                                  </p:childTnLst>
                                </p:cTn>
                              </p:par>
                              <p:par>
                                <p:cTn id="7" presetID="8" presetClass="emph" presetSubtype="0" fill="hold" grpId="0" nodeType="withEffect">
                                  <p:stCondLst>
                                    <p:cond delay="0"/>
                                  </p:stCondLst>
                                  <p:childTnLst>
                                    <p:animRot by="21600000">
                                      <p:cBhvr>
                                        <p:cTn id="8"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eni\Documents\BACKGROUND PPT\p45.jpg"/>
          <p:cNvPicPr>
            <a:picLocks noChangeAspect="1" noChangeArrowheads="1"/>
          </p:cNvPicPr>
          <p:nvPr/>
        </p:nvPicPr>
        <p:blipFill>
          <a:blip r:embed="rId3"/>
          <a:srcRect/>
          <a:stretch>
            <a:fillRect/>
          </a:stretch>
        </p:blipFill>
        <p:spPr bwMode="auto">
          <a:xfrm>
            <a:off x="0" y="0"/>
            <a:ext cx="9143999" cy="6857999"/>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1785886" y="214290"/>
            <a:ext cx="7572460" cy="6357982"/>
          </a:xfrm>
        </p:spPr>
        <p:txBody>
          <a:bodyPr>
            <a:normAutofit fontScale="92500" lnSpcReduction="10000"/>
          </a:bodyPr>
          <a:lstStyle/>
          <a:p>
            <a:pPr>
              <a:buNone/>
            </a:pPr>
            <a:r>
              <a:rPr lang="id-ID" dirty="0" smtClean="0"/>
              <a:t>2. Menggunakan Perintah Format Cell</a:t>
            </a:r>
          </a:p>
          <a:p>
            <a:pPr>
              <a:buNone/>
            </a:pPr>
            <a:r>
              <a:rPr lang="id-ID" dirty="0" smtClean="0"/>
              <a:t>	</a:t>
            </a:r>
            <a:r>
              <a:rPr lang="sv-SE" dirty="0" smtClean="0"/>
              <a:t>Perintah format cell sangat dianjurkan guna mengurangi kesalahan dalam</a:t>
            </a:r>
            <a:r>
              <a:rPr lang="id-ID" dirty="0" smtClean="0"/>
              <a:t> pengetikan data angka. Ikuti langkah-langkah dibawah ini untuk menggunakan perintah ini;</a:t>
            </a:r>
          </a:p>
          <a:p>
            <a:pPr>
              <a:buNone/>
            </a:pPr>
            <a:r>
              <a:rPr lang="id-ID" dirty="0" smtClean="0"/>
              <a:t>• Sorot terlebih dulu sel atau range yang akan diatur tampilannya.</a:t>
            </a:r>
          </a:p>
          <a:p>
            <a:pPr>
              <a:buNone/>
            </a:pPr>
            <a:r>
              <a:rPr lang="id-ID" dirty="0" smtClean="0"/>
              <a:t>• Pilih dan klik menu Format, Cell atau cukup dengan menekan tombol Ctrl+1. Maka akan tampil kotak dialog format cell.</a:t>
            </a:r>
          </a:p>
          <a:p>
            <a:pPr>
              <a:buNone/>
            </a:pPr>
            <a:r>
              <a:rPr lang="id-ID" dirty="0" smtClean="0"/>
              <a:t>• Klik tab Number dan pada daftar pilihan Category, pilih kategori format yang diinginkan. Untuk sementara kita pilih Number. Perhatikan gambar berikut ;</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par>
                                <p:cTn id="8" presetID="26" presetClass="emph" presetSubtype="0" fill="hold" grpId="0" nodeType="withEffect">
                                  <p:stCondLst>
                                    <p:cond delay="0"/>
                                  </p:stCondLst>
                                  <p:childTnLst>
                                    <p:animEffect transition="out" filter="fade">
                                      <p:cBhvr>
                                        <p:cTn id="9" dur="500" tmFilter="0, 0; .2, .5; .8, .5; 1, 0"/>
                                        <p:tgtEl>
                                          <p:spTgt spid="3">
                                            <p:txEl>
                                              <p:pRg st="1" end="1"/>
                                            </p:txEl>
                                          </p:spTgt>
                                        </p:tgtEl>
                                      </p:cBhvr>
                                    </p:animEffect>
                                    <p:animScale>
                                      <p:cBhvr>
                                        <p:cTn id="10" dur="250" autoRev="1" fill="hold"/>
                                        <p:tgtEl>
                                          <p:spTgt spid="3">
                                            <p:txEl>
                                              <p:pRg st="1" end="1"/>
                                            </p:txEl>
                                          </p:spTgt>
                                        </p:tgtEl>
                                      </p:cBhvr>
                                      <p:by x="105000" y="105000"/>
                                    </p:animScale>
                                  </p:childTnLst>
                                </p:cTn>
                              </p:par>
                              <p:par>
                                <p:cTn id="11" presetID="26" presetClass="emph" presetSubtype="0" fill="hold" grpId="0" nodeType="withEffect">
                                  <p:stCondLst>
                                    <p:cond delay="0"/>
                                  </p:stCondLst>
                                  <p:childTnLst>
                                    <p:animEffect transition="out" filter="fade">
                                      <p:cBhvr>
                                        <p:cTn id="12" dur="500" tmFilter="0, 0; .2, .5; .8, .5; 1, 0"/>
                                        <p:tgtEl>
                                          <p:spTgt spid="3">
                                            <p:txEl>
                                              <p:pRg st="2" end="2"/>
                                            </p:txEl>
                                          </p:spTgt>
                                        </p:tgtEl>
                                      </p:cBhvr>
                                    </p:animEffect>
                                    <p:animScale>
                                      <p:cBhvr>
                                        <p:cTn id="13" dur="250" autoRev="1" fill="hold"/>
                                        <p:tgtEl>
                                          <p:spTgt spid="3">
                                            <p:txEl>
                                              <p:pRg st="2" end="2"/>
                                            </p:txEl>
                                          </p:spTgt>
                                        </p:tgtEl>
                                      </p:cBhvr>
                                      <p:by x="105000" y="105000"/>
                                    </p:animScale>
                                  </p:childTnLst>
                                </p:cTn>
                              </p:par>
                              <p:par>
                                <p:cTn id="14" presetID="26" presetClass="emph" presetSubtype="0" fill="hold" grpId="0" nodeType="withEffect">
                                  <p:stCondLst>
                                    <p:cond delay="0"/>
                                  </p:stCondLst>
                                  <p:childTnLst>
                                    <p:animEffect transition="out" filter="fade">
                                      <p:cBhvr>
                                        <p:cTn id="15" dur="500" tmFilter="0, 0; .2, .5; .8, .5; 1, 0"/>
                                        <p:tgtEl>
                                          <p:spTgt spid="3">
                                            <p:txEl>
                                              <p:pRg st="3" end="3"/>
                                            </p:txEl>
                                          </p:spTgt>
                                        </p:tgtEl>
                                      </p:cBhvr>
                                    </p:animEffect>
                                    <p:animScale>
                                      <p:cBhvr>
                                        <p:cTn id="16" dur="250" autoRev="1" fill="hold"/>
                                        <p:tgtEl>
                                          <p:spTgt spid="3">
                                            <p:txEl>
                                              <p:pRg st="3" end="3"/>
                                            </p:txEl>
                                          </p:spTgt>
                                        </p:tgtEl>
                                      </p:cBhvr>
                                      <p:by x="105000" y="105000"/>
                                    </p:animScale>
                                  </p:childTnLst>
                                </p:cTn>
                              </p:par>
                              <p:par>
                                <p:cTn id="17" presetID="26" presetClass="emph" presetSubtype="0" fill="hold" grpId="0" nodeType="withEffect">
                                  <p:stCondLst>
                                    <p:cond delay="0"/>
                                  </p:stCondLst>
                                  <p:childTnLst>
                                    <p:animEffect transition="out" filter="fade">
                                      <p:cBhvr>
                                        <p:cTn id="18" dur="500" tmFilter="0, 0; .2, .5; .8, .5; 1, 0"/>
                                        <p:tgtEl>
                                          <p:spTgt spid="3">
                                            <p:txEl>
                                              <p:pRg st="4" end="4"/>
                                            </p:txEl>
                                          </p:spTgt>
                                        </p:tgtEl>
                                      </p:cBhvr>
                                    </p:animEffect>
                                    <p:animScale>
                                      <p:cBhvr>
                                        <p:cTn id="19" dur="250" autoRev="1" fill="hold"/>
                                        <p:tgtEl>
                                          <p:spTgt spid="3">
                                            <p:txEl>
                                              <p:pRg st="4" end="4"/>
                                            </p:txEl>
                                          </p:spTgt>
                                        </p:tgtEl>
                                      </p:cBhvr>
                                      <p:by x="105000" y="105000"/>
                                    </p:animScale>
                                  </p:childTnLst>
                                </p:cTn>
                              </p:par>
                              <p:par>
                                <p:cTn id="20" presetID="8" presetClass="exit" presetSubtype="16" fill="hold" grpId="1" nodeType="withEffect">
                                  <p:stCondLst>
                                    <p:cond delay="0"/>
                                  </p:stCondLst>
                                  <p:childTnLst>
                                    <p:animEffect transition="out" filter="diamond(in)">
                                      <p:cBhvr>
                                        <p:cTn id="21" dur="2000"/>
                                        <p:tgtEl>
                                          <p:spTgt spid="3">
                                            <p:txEl>
                                              <p:pRg st="0" end="0"/>
                                            </p:txEl>
                                          </p:spTgt>
                                        </p:tgtEl>
                                      </p:cBhvr>
                                    </p:animEffect>
                                    <p:set>
                                      <p:cBhvr>
                                        <p:cTn id="22" dur="1" fill="hold">
                                          <p:stCondLst>
                                            <p:cond delay="1999"/>
                                          </p:stCondLst>
                                        </p:cTn>
                                        <p:tgtEl>
                                          <p:spTgt spid="3">
                                            <p:txEl>
                                              <p:pRg st="0" end="0"/>
                                            </p:txEl>
                                          </p:spTgt>
                                        </p:tgtEl>
                                        <p:attrNameLst>
                                          <p:attrName>style.visibility</p:attrName>
                                        </p:attrNameLst>
                                      </p:cBhvr>
                                      <p:to>
                                        <p:strVal val="hidden"/>
                                      </p:to>
                                    </p:set>
                                  </p:childTnLst>
                                </p:cTn>
                              </p:par>
                              <p:par>
                                <p:cTn id="23" presetID="8" presetClass="exit" presetSubtype="16" fill="hold" grpId="1" nodeType="withEffect">
                                  <p:stCondLst>
                                    <p:cond delay="0"/>
                                  </p:stCondLst>
                                  <p:childTnLst>
                                    <p:animEffect transition="out" filter="diamond(in)">
                                      <p:cBhvr>
                                        <p:cTn id="24" dur="2000"/>
                                        <p:tgtEl>
                                          <p:spTgt spid="3">
                                            <p:txEl>
                                              <p:pRg st="1" end="1"/>
                                            </p:txEl>
                                          </p:spTgt>
                                        </p:tgtEl>
                                      </p:cBhvr>
                                    </p:animEffect>
                                    <p:set>
                                      <p:cBhvr>
                                        <p:cTn id="25" dur="1" fill="hold">
                                          <p:stCondLst>
                                            <p:cond delay="1999"/>
                                          </p:stCondLst>
                                        </p:cTn>
                                        <p:tgtEl>
                                          <p:spTgt spid="3">
                                            <p:txEl>
                                              <p:pRg st="1" end="1"/>
                                            </p:txEl>
                                          </p:spTgt>
                                        </p:tgtEl>
                                        <p:attrNameLst>
                                          <p:attrName>style.visibility</p:attrName>
                                        </p:attrNameLst>
                                      </p:cBhvr>
                                      <p:to>
                                        <p:strVal val="hidden"/>
                                      </p:to>
                                    </p:set>
                                  </p:childTnLst>
                                </p:cTn>
                              </p:par>
                              <p:par>
                                <p:cTn id="26" presetID="8" presetClass="exit" presetSubtype="16" fill="hold" grpId="1" nodeType="withEffect">
                                  <p:stCondLst>
                                    <p:cond delay="0"/>
                                  </p:stCondLst>
                                  <p:childTnLst>
                                    <p:animEffect transition="out" filter="diamond(in)">
                                      <p:cBhvr>
                                        <p:cTn id="27" dur="2000"/>
                                        <p:tgtEl>
                                          <p:spTgt spid="3">
                                            <p:txEl>
                                              <p:pRg st="2" end="2"/>
                                            </p:txEl>
                                          </p:spTgt>
                                        </p:tgtEl>
                                      </p:cBhvr>
                                    </p:animEffect>
                                    <p:set>
                                      <p:cBhvr>
                                        <p:cTn id="28" dur="1" fill="hold">
                                          <p:stCondLst>
                                            <p:cond delay="1999"/>
                                          </p:stCondLst>
                                        </p:cTn>
                                        <p:tgtEl>
                                          <p:spTgt spid="3">
                                            <p:txEl>
                                              <p:pRg st="2" end="2"/>
                                            </p:txEl>
                                          </p:spTgt>
                                        </p:tgtEl>
                                        <p:attrNameLst>
                                          <p:attrName>style.visibility</p:attrName>
                                        </p:attrNameLst>
                                      </p:cBhvr>
                                      <p:to>
                                        <p:strVal val="hidden"/>
                                      </p:to>
                                    </p:set>
                                  </p:childTnLst>
                                </p:cTn>
                              </p:par>
                              <p:par>
                                <p:cTn id="29" presetID="8" presetClass="exit" presetSubtype="16" fill="hold" grpId="1" nodeType="withEffect">
                                  <p:stCondLst>
                                    <p:cond delay="0"/>
                                  </p:stCondLst>
                                  <p:childTnLst>
                                    <p:animEffect transition="out" filter="diamond(in)">
                                      <p:cBhvr>
                                        <p:cTn id="30" dur="2000"/>
                                        <p:tgtEl>
                                          <p:spTgt spid="3">
                                            <p:txEl>
                                              <p:pRg st="3" end="3"/>
                                            </p:txEl>
                                          </p:spTgt>
                                        </p:tgtEl>
                                      </p:cBhvr>
                                    </p:animEffect>
                                    <p:set>
                                      <p:cBhvr>
                                        <p:cTn id="31" dur="1" fill="hold">
                                          <p:stCondLst>
                                            <p:cond delay="1999"/>
                                          </p:stCondLst>
                                        </p:cTn>
                                        <p:tgtEl>
                                          <p:spTgt spid="3">
                                            <p:txEl>
                                              <p:pRg st="3" end="3"/>
                                            </p:txEl>
                                          </p:spTgt>
                                        </p:tgtEl>
                                        <p:attrNameLst>
                                          <p:attrName>style.visibility</p:attrName>
                                        </p:attrNameLst>
                                      </p:cBhvr>
                                      <p:to>
                                        <p:strVal val="hidden"/>
                                      </p:to>
                                    </p:set>
                                  </p:childTnLst>
                                </p:cTn>
                              </p:par>
                              <p:par>
                                <p:cTn id="32" presetID="8" presetClass="exit" presetSubtype="16" fill="hold" grpId="1" nodeType="withEffect">
                                  <p:stCondLst>
                                    <p:cond delay="0"/>
                                  </p:stCondLst>
                                  <p:childTnLst>
                                    <p:animEffect transition="out" filter="diamond(in)">
                                      <p:cBhvr>
                                        <p:cTn id="33" dur="2000"/>
                                        <p:tgtEl>
                                          <p:spTgt spid="3">
                                            <p:txEl>
                                              <p:pRg st="4" end="4"/>
                                            </p:txEl>
                                          </p:spTgt>
                                        </p:tgtEl>
                                      </p:cBhvr>
                                    </p:animEffect>
                                    <p:set>
                                      <p:cBhvr>
                                        <p:cTn id="34" dur="1" fill="hold">
                                          <p:stCondLst>
                                            <p:cond delay="1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eni\Documents\BACKGROUND PPT\p36.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endParaRPr lang="id-ID" dirty="0"/>
          </a:p>
        </p:txBody>
      </p:sp>
      <p:pic>
        <p:nvPicPr>
          <p:cNvPr id="2051" name="Picture 3"/>
          <p:cNvPicPr>
            <a:picLocks noGrp="1" noChangeAspect="1" noChangeArrowheads="1"/>
          </p:cNvPicPr>
          <p:nvPr>
            <p:ph idx="1"/>
          </p:nvPr>
        </p:nvPicPr>
        <p:blipFill>
          <a:blip r:embed="rId4"/>
          <a:srcRect/>
          <a:stretch>
            <a:fillRect/>
          </a:stretch>
        </p:blipFill>
        <p:spPr bwMode="auto">
          <a:xfrm>
            <a:off x="1071538" y="928670"/>
            <a:ext cx="7000924" cy="4357718"/>
          </a:xfrm>
          <a:prstGeom prst="rect">
            <a:avLst/>
          </a:prstGeom>
          <a:noFill/>
          <a:ln w="9525">
            <a:noFill/>
            <a:miter lim="800000"/>
            <a:headEnd/>
            <a:tailEnd/>
          </a:ln>
          <a:effectLst/>
        </p:spPr>
      </p:pic>
      <p:sp>
        <p:nvSpPr>
          <p:cNvPr id="6" name="Rectangle 5"/>
          <p:cNvSpPr/>
          <p:nvPr/>
        </p:nvSpPr>
        <p:spPr>
          <a:xfrm>
            <a:off x="1571604" y="5643578"/>
            <a:ext cx="6072230" cy="369332"/>
          </a:xfrm>
          <a:prstGeom prst="rect">
            <a:avLst/>
          </a:prstGeom>
        </p:spPr>
        <p:txBody>
          <a:bodyPr wrap="square">
            <a:spAutoFit/>
          </a:bodyPr>
          <a:lstStyle/>
          <a:p>
            <a:r>
              <a:rPr lang="id-ID" b="1" dirty="0" smtClean="0"/>
              <a:t>Gambar 3.22. Pengaturan Menggunakan Format Cell</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diamond(in)">
                                      <p:cBhvr>
                                        <p:cTn id="7" dur="2000"/>
                                        <p:tgtEl>
                                          <p:spTgt spid="2051"/>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eni\Documents\BACKGROUND PPT\p61.jpg"/>
          <p:cNvPicPr>
            <a:picLocks noChangeAspect="1" noChangeArrowheads="1"/>
          </p:cNvPicPr>
          <p:nvPr/>
        </p:nvPicPr>
        <p:blipFill>
          <a:blip r:embed="rId3"/>
          <a:srcRect/>
          <a:stretch>
            <a:fillRect/>
          </a:stretch>
        </p:blipFill>
        <p:spPr bwMode="auto">
          <a:xfrm>
            <a:off x="0" y="0"/>
            <a:ext cx="9143999" cy="6857999"/>
          </a:xfrm>
          <a:prstGeom prst="rect">
            <a:avLst/>
          </a:prstGeom>
          <a:noFill/>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500034" y="714356"/>
            <a:ext cx="8229600" cy="5911873"/>
          </a:xfrm>
        </p:spPr>
        <p:txBody>
          <a:bodyPr>
            <a:normAutofit/>
          </a:bodyPr>
          <a:lstStyle/>
          <a:p>
            <a:pPr>
              <a:buNone/>
            </a:pPr>
            <a:r>
              <a:rPr lang="id-ID" dirty="0" smtClean="0"/>
              <a:t>• Pada tab Decimal place tentukan jumlah digit angka desimal yang ditampilkan, standarnya 2 digit. Ceklis pada Use 1000 separator(,) jika ingin memberi pemisah koma (,) pada angka ribuan. Pada daftar pilihan dibawahnya pilih salah tanda negatif yang diinginkan.</a:t>
            </a:r>
          </a:p>
          <a:p>
            <a:pPr>
              <a:buNone/>
            </a:pPr>
            <a:r>
              <a:rPr lang="id-ID" dirty="0" smtClean="0"/>
              <a:t>• Klik OK untuk menutup jendela ini.</a:t>
            </a:r>
          </a:p>
          <a:p>
            <a:pPr>
              <a:buNone/>
            </a:pPr>
            <a:r>
              <a:rPr lang="id-ID" dirty="0" smtClean="0"/>
              <a:t>	</a:t>
            </a:r>
            <a:r>
              <a:rPr lang="en-US" dirty="0" err="1" smtClean="0"/>
              <a:t>Jika</a:t>
            </a:r>
            <a:r>
              <a:rPr lang="en-US" dirty="0" smtClean="0"/>
              <a:t> </a:t>
            </a:r>
            <a:r>
              <a:rPr lang="en-US" dirty="0" err="1" smtClean="0"/>
              <a:t>kita</a:t>
            </a:r>
            <a:r>
              <a:rPr lang="en-US" dirty="0" smtClean="0"/>
              <a:t> </a:t>
            </a:r>
            <a:r>
              <a:rPr lang="en-US" dirty="0" err="1" smtClean="0"/>
              <a:t>memilih</a:t>
            </a:r>
            <a:r>
              <a:rPr lang="en-US" dirty="0" smtClean="0"/>
              <a:t> </a:t>
            </a:r>
            <a:r>
              <a:rPr lang="en-US" dirty="0" err="1" smtClean="0"/>
              <a:t>katagori</a:t>
            </a:r>
            <a:r>
              <a:rPr lang="en-US" dirty="0" smtClean="0"/>
              <a:t> Currency </a:t>
            </a:r>
            <a:r>
              <a:rPr lang="en-US" dirty="0" err="1" smtClean="0"/>
              <a:t>atau</a:t>
            </a:r>
            <a:r>
              <a:rPr lang="en-US" dirty="0" smtClean="0"/>
              <a:t> Accounting, </a:t>
            </a:r>
            <a:r>
              <a:rPr lang="en-US" dirty="0" err="1" smtClean="0"/>
              <a:t>pilih</a:t>
            </a:r>
            <a:r>
              <a:rPr lang="en-US" dirty="0" smtClean="0"/>
              <a:t> </a:t>
            </a:r>
            <a:r>
              <a:rPr lang="en-US" dirty="0" err="1" smtClean="0"/>
              <a:t>dan</a:t>
            </a:r>
            <a:r>
              <a:rPr lang="en-US" dirty="0" smtClean="0"/>
              <a:t> </a:t>
            </a:r>
            <a:r>
              <a:rPr lang="en-US" dirty="0" err="1" smtClean="0"/>
              <a:t>klik</a:t>
            </a:r>
            <a:r>
              <a:rPr lang="id-ID" dirty="0" smtClean="0"/>
              <a:t> lambang uang yang diinginkan pada daftar pilihan Symbol.</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
                                        <p:tgtEl>
                                          <p:spTgt spid="3">
                                            <p:txEl>
                                              <p:pRg st="1" end="1"/>
                                            </p:txEl>
                                          </p:spTgt>
                                        </p:tgtEl>
                                      </p:cBhvr>
                                    </p:animEffect>
                                    <p:anim calcmode="lin" valueType="num">
                                      <p:cBhvr>
                                        <p:cTn id="15"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9" presetID="43"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
                                        <p:tgtEl>
                                          <p:spTgt spid="3">
                                            <p:txEl>
                                              <p:pRg st="2" end="2"/>
                                            </p:txEl>
                                          </p:spTgt>
                                        </p:tgtEl>
                                      </p:cBhvr>
                                    </p:animEffect>
                                    <p:anim calcmode="lin" valueType="num">
                                      <p:cBhvr>
                                        <p:cTn id="22"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F:\BACKGROUND PPT\p69.jpg"/>
          <p:cNvPicPr>
            <a:picLocks noChangeAspect="1" noChangeArrowheads="1"/>
          </p:cNvPicPr>
          <p:nvPr/>
        </p:nvPicPr>
        <p:blipFill>
          <a:blip r:embed="rId3"/>
          <a:srcRect/>
          <a:stretch>
            <a:fillRect/>
          </a:stretch>
        </p:blipFill>
        <p:spPr bwMode="auto">
          <a:xfrm>
            <a:off x="0" y="0"/>
            <a:ext cx="9143999" cy="6858000"/>
          </a:xfrm>
          <a:prstGeom prst="rect">
            <a:avLst/>
          </a:prstGeom>
          <a:noFill/>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endParaRPr lang="id-ID" dirty="0"/>
          </a:p>
        </p:txBody>
      </p:sp>
      <p:pic>
        <p:nvPicPr>
          <p:cNvPr id="7" name="Picture 4"/>
          <p:cNvPicPr>
            <a:picLocks noChangeAspect="1" noChangeArrowheads="1"/>
          </p:cNvPicPr>
          <p:nvPr/>
        </p:nvPicPr>
        <p:blipFill>
          <a:blip r:embed="rId4"/>
          <a:srcRect/>
          <a:stretch>
            <a:fillRect/>
          </a:stretch>
        </p:blipFill>
        <p:spPr bwMode="auto">
          <a:xfrm>
            <a:off x="1214414" y="714356"/>
            <a:ext cx="6643734" cy="4714908"/>
          </a:xfrm>
          <a:prstGeom prst="rect">
            <a:avLst/>
          </a:prstGeom>
          <a:noFill/>
          <a:ln w="9525">
            <a:noFill/>
            <a:miter lim="800000"/>
            <a:headEnd/>
            <a:tailEnd/>
          </a:ln>
          <a:effectLst/>
        </p:spPr>
      </p:pic>
      <p:sp>
        <p:nvSpPr>
          <p:cNvPr id="8" name="Rectangle 7"/>
          <p:cNvSpPr/>
          <p:nvPr/>
        </p:nvSpPr>
        <p:spPr>
          <a:xfrm>
            <a:off x="1643042" y="5643578"/>
            <a:ext cx="5143536" cy="369332"/>
          </a:xfrm>
          <a:prstGeom prst="rect">
            <a:avLst/>
          </a:prstGeom>
        </p:spPr>
        <p:txBody>
          <a:bodyPr wrap="square">
            <a:spAutoFit/>
          </a:bodyPr>
          <a:lstStyle/>
          <a:p>
            <a:r>
              <a:rPr lang="id-ID" b="1" dirty="0" smtClean="0"/>
              <a:t>Gambar 3.1. Cara mengaktifkan Microsoft Excel`</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plus(in)">
                                      <p:cBhvr>
                                        <p:cTn id="7" dur="2000"/>
                                        <p:tgtEl>
                                          <p:spTgt spid="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heni\Documents\BACKGROUND PPT\p64.jpg"/>
          <p:cNvPicPr>
            <a:picLocks noChangeAspect="1" noChangeArrowheads="1"/>
          </p:cNvPicPr>
          <p:nvPr/>
        </p:nvPicPr>
        <p:blipFill>
          <a:blip r:embed="rId3"/>
          <a:srcRect/>
          <a:stretch>
            <a:fillRect/>
          </a:stretch>
        </p:blipFill>
        <p:spPr bwMode="auto">
          <a:xfrm>
            <a:off x="0" y="0"/>
            <a:ext cx="9143999" cy="68580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2" name="Title 1"/>
          <p:cNvSpPr>
            <a:spLocks noGrp="1"/>
          </p:cNvSpPr>
          <p:nvPr>
            <p:ph type="title"/>
          </p:nvPr>
        </p:nvSpPr>
        <p:spPr>
          <a:xfrm>
            <a:off x="1214414" y="285728"/>
            <a:ext cx="8229600" cy="868346"/>
          </a:xfrm>
        </p:spPr>
        <p:txBody>
          <a:bodyPr>
            <a:normAutofit fontScale="90000"/>
          </a:bodyPr>
          <a:lstStyle/>
          <a:p>
            <a:r>
              <a:rPr lang="id-ID" dirty="0" smtClean="0"/>
              <a:t>17. </a:t>
            </a:r>
            <a:r>
              <a:rPr lang="id-ID" b="1" dirty="0" smtClean="0"/>
              <a:t>Mengatur Tampilan Data Tanggal</a:t>
            </a:r>
            <a:endParaRPr lang="id-ID" dirty="0"/>
          </a:p>
        </p:txBody>
      </p:sp>
      <p:sp>
        <p:nvSpPr>
          <p:cNvPr id="3" name="Content Placeholder 2"/>
          <p:cNvSpPr>
            <a:spLocks noGrp="1"/>
          </p:cNvSpPr>
          <p:nvPr>
            <p:ph idx="1"/>
          </p:nvPr>
        </p:nvSpPr>
        <p:spPr>
          <a:xfrm>
            <a:off x="1214414" y="1285836"/>
            <a:ext cx="8229600" cy="5572164"/>
          </a:xfrm>
        </p:spPr>
        <p:txBody>
          <a:bodyPr>
            <a:normAutofit fontScale="92500" lnSpcReduction="10000"/>
          </a:bodyPr>
          <a:lstStyle/>
          <a:p>
            <a:pPr>
              <a:buNone/>
            </a:pPr>
            <a:r>
              <a:rPr lang="id-ID" dirty="0" smtClean="0"/>
              <a:t>• Letakkan penunjuk sel diposisi yang dinginkan.</a:t>
            </a:r>
          </a:p>
          <a:p>
            <a:pPr>
              <a:buNone/>
            </a:pPr>
            <a:r>
              <a:rPr lang="sv-SE" dirty="0" smtClean="0"/>
              <a:t>• Ketikkan tanggal yang dinginkan, misalnya tanggal 1 Nopember 2001</a:t>
            </a:r>
            <a:r>
              <a:rPr lang="id-ID" dirty="0" smtClean="0"/>
              <a:t> dengan cara 11/01/01.</a:t>
            </a:r>
          </a:p>
          <a:p>
            <a:pPr>
              <a:buNone/>
            </a:pPr>
            <a:r>
              <a:rPr lang="id-ID" dirty="0" smtClean="0"/>
              <a:t>• Sorotlah sel/range tersebut untuk diubah tampilan format tanggalnya.</a:t>
            </a:r>
          </a:p>
          <a:p>
            <a:pPr>
              <a:buNone/>
            </a:pPr>
            <a:r>
              <a:rPr lang="id-ID" dirty="0" smtClean="0"/>
              <a:t>• Pilih dan klik menu Format, Cell, maka kotak dialog format cell akan ditampilkan.</a:t>
            </a:r>
          </a:p>
          <a:p>
            <a:pPr>
              <a:buNone/>
            </a:pPr>
            <a:r>
              <a:rPr lang="id-ID" dirty="0" smtClean="0"/>
              <a:t>• Pada kotak dialog tersebut, klik tab Number dan pilih Date pada daftar pilihan Category.</a:t>
            </a:r>
          </a:p>
          <a:p>
            <a:pPr>
              <a:buNone/>
            </a:pPr>
            <a:r>
              <a:rPr lang="id-ID" dirty="0" smtClean="0"/>
              <a:t>• Pada tab Type pilih jenis tampilan tanggal yang dinginkan. Lihat gambar berikut ;</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par>
                                <p:cTn id="8" presetID="6" presetClass="exit" presetSubtype="16" fill="hold" grpId="1" nodeType="withEffect">
                                  <p:stCondLst>
                                    <p:cond delay="0"/>
                                  </p:stCondLst>
                                  <p:childTnLst>
                                    <p:animEffect transition="out" filter="circle(in)">
                                      <p:cBhvr>
                                        <p:cTn id="9" dur="2000"/>
                                        <p:tgtEl>
                                          <p:spTgt spid="2"/>
                                        </p:tgtEl>
                                      </p:cBhvr>
                                    </p:animEffect>
                                    <p:set>
                                      <p:cBhvr>
                                        <p:cTn id="10" dur="1" fill="hold">
                                          <p:stCondLst>
                                            <p:cond delay="1999"/>
                                          </p:stCondLst>
                                        </p:cTn>
                                        <p:tgtEl>
                                          <p:spTgt spid="2"/>
                                        </p:tgtEl>
                                        <p:attrNameLst>
                                          <p:attrName>style.visibility</p:attrName>
                                        </p:attrNameLst>
                                      </p:cBhvr>
                                      <p:to>
                                        <p:strVal val="hidden"/>
                                      </p:to>
                                    </p:set>
                                  </p:childTnLst>
                                </p:cTn>
                              </p:par>
                              <p:par>
                                <p:cTn id="11" presetID="21" presetClass="path" presetSubtype="0" accel="50000" decel="50000" fill="hold" grpId="0" nodeType="withEffect">
                                  <p:stCondLst>
                                    <p:cond delay="0"/>
                                  </p:stCondLst>
                                  <p:childTnLst>
                                    <p:animMotion origin="layout" path="M 0 0  C 0.006 0.008  0.011 0.01467  0.015 0.02267  C 0.02 0.01467  0.024 0.008  0.03 0  C 0.065 -0.04667  0.107 -0.06667  0.124 -0.04533  C 0.14 -0.02267  0.125 0.03333  0.09 0.08  C 0.084 0.08667  0.079 0.09333  0.073 0.1  C 0.079 0.10533  0.084 0.112  0.09 0.12  C 0.125 0.16667  0.14 0.22267  0.124 0.244  C 0.107 0.26667  0.065 0.24667  0.03 0.2  C 0.024 0.192  0.02 0.18533  0.015 0.17733  C 0.011 0.18533  0.006 0.192  0 0.2  C -0.035 0.24667  -0.077 0.26667  -0.094 0.244  C -0.11 0.22267  -0.095 0.16667  -0.06 0.12  C -0.054 0.112  -0.049 0.10533  -0.043 0.1  C -0.049 0.09333  -0.054 0.08667  -0.06 0.08  C -0.095 0.03333  -0.11 -0.02267  -0.094 -0.04533  C -0.077 -0.06667  -0.035 -0.04667  0 0  Z" pathEditMode="relative" ptsTypes="">
                                      <p:cBhvr>
                                        <p:cTn id="12" dur="2000" fill="hold"/>
                                        <p:tgtEl>
                                          <p:spTgt spid="3">
                                            <p:txEl>
                                              <p:pRg st="0" end="0"/>
                                            </p:txEl>
                                          </p:spTgt>
                                        </p:tgtEl>
                                        <p:attrNameLst>
                                          <p:attrName>ppt_x</p:attrName>
                                          <p:attrName>ppt_y</p:attrName>
                                        </p:attrNameLst>
                                      </p:cBhvr>
                                    </p:animMotion>
                                  </p:childTnLst>
                                </p:cTn>
                              </p:par>
                              <p:par>
                                <p:cTn id="13" presetID="21" presetClass="path" presetSubtype="0" accel="50000" decel="50000" fill="hold" grpId="0" nodeType="withEffect">
                                  <p:stCondLst>
                                    <p:cond delay="0"/>
                                  </p:stCondLst>
                                  <p:childTnLst>
                                    <p:animMotion origin="layout" path="M 0 0  C 0.006 0.008  0.011 0.01467  0.015 0.02267  C 0.02 0.01467  0.024 0.008  0.03 0  C 0.065 -0.04667  0.107 -0.06667  0.124 -0.04533  C 0.14 -0.02267  0.125 0.03333  0.09 0.08  C 0.084 0.08667  0.079 0.09333  0.073 0.1  C 0.079 0.10533  0.084 0.112  0.09 0.12  C 0.125 0.16667  0.14 0.22267  0.124 0.244  C 0.107 0.26667  0.065 0.24667  0.03 0.2  C 0.024 0.192  0.02 0.18533  0.015 0.17733  C 0.011 0.18533  0.006 0.192  0 0.2  C -0.035 0.24667  -0.077 0.26667  -0.094 0.244  C -0.11 0.22267  -0.095 0.16667  -0.06 0.12  C -0.054 0.112  -0.049 0.10533  -0.043 0.1  C -0.049 0.09333  -0.054 0.08667  -0.06 0.08  C -0.095 0.03333  -0.11 -0.02267  -0.094 -0.04533  C -0.077 -0.06667  -0.035 -0.04667  0 0  Z" pathEditMode="relative" ptsTypes="">
                                      <p:cBhvr>
                                        <p:cTn id="14" dur="2000" fill="hold"/>
                                        <p:tgtEl>
                                          <p:spTgt spid="3">
                                            <p:txEl>
                                              <p:pRg st="1" end="1"/>
                                            </p:txEl>
                                          </p:spTgt>
                                        </p:tgtEl>
                                        <p:attrNameLst>
                                          <p:attrName>ppt_x</p:attrName>
                                          <p:attrName>ppt_y</p:attrName>
                                        </p:attrNameLst>
                                      </p:cBhvr>
                                    </p:animMotion>
                                  </p:childTnLst>
                                </p:cTn>
                              </p:par>
                              <p:par>
                                <p:cTn id="15" presetID="21" presetClass="path" presetSubtype="0" accel="50000" decel="50000" fill="hold" grpId="0" nodeType="withEffect">
                                  <p:stCondLst>
                                    <p:cond delay="0"/>
                                  </p:stCondLst>
                                  <p:childTnLst>
                                    <p:animMotion origin="layout" path="M 0 0  C 0.006 0.008  0.011 0.01467  0.015 0.02267  C 0.02 0.01467  0.024 0.008  0.03 0  C 0.065 -0.04667  0.107 -0.06667  0.124 -0.04533  C 0.14 -0.02267  0.125 0.03333  0.09 0.08  C 0.084 0.08667  0.079 0.09333  0.073 0.1  C 0.079 0.10533  0.084 0.112  0.09 0.12  C 0.125 0.16667  0.14 0.22267  0.124 0.244  C 0.107 0.26667  0.065 0.24667  0.03 0.2  C 0.024 0.192  0.02 0.18533  0.015 0.17733  C 0.011 0.18533  0.006 0.192  0 0.2  C -0.035 0.24667  -0.077 0.26667  -0.094 0.244  C -0.11 0.22267  -0.095 0.16667  -0.06 0.12  C -0.054 0.112  -0.049 0.10533  -0.043 0.1  C -0.049 0.09333  -0.054 0.08667  -0.06 0.08  C -0.095 0.03333  -0.11 -0.02267  -0.094 -0.04533  C -0.077 -0.06667  -0.035 -0.04667  0 0  Z" pathEditMode="relative" ptsTypes="">
                                      <p:cBhvr>
                                        <p:cTn id="16" dur="2000" fill="hold"/>
                                        <p:tgtEl>
                                          <p:spTgt spid="3">
                                            <p:txEl>
                                              <p:pRg st="2" end="2"/>
                                            </p:txEl>
                                          </p:spTgt>
                                        </p:tgtEl>
                                        <p:attrNameLst>
                                          <p:attrName>ppt_x</p:attrName>
                                          <p:attrName>ppt_y</p:attrName>
                                        </p:attrNameLst>
                                      </p:cBhvr>
                                    </p:animMotion>
                                  </p:childTnLst>
                                </p:cTn>
                              </p:par>
                              <p:par>
                                <p:cTn id="17" presetID="21" presetClass="path" presetSubtype="0" accel="50000" decel="50000" fill="hold" grpId="0" nodeType="withEffect">
                                  <p:stCondLst>
                                    <p:cond delay="0"/>
                                  </p:stCondLst>
                                  <p:childTnLst>
                                    <p:animMotion origin="layout" path="M 0 0  C 0.006 0.008  0.011 0.01467  0.015 0.02267  C 0.02 0.01467  0.024 0.008  0.03 0  C 0.065 -0.04667  0.107 -0.06667  0.124 -0.04533  C 0.14 -0.02267  0.125 0.03333  0.09 0.08  C 0.084 0.08667  0.079 0.09333  0.073 0.1  C 0.079 0.10533  0.084 0.112  0.09 0.12  C 0.125 0.16667  0.14 0.22267  0.124 0.244  C 0.107 0.26667  0.065 0.24667  0.03 0.2  C 0.024 0.192  0.02 0.18533  0.015 0.17733  C 0.011 0.18533  0.006 0.192  0 0.2  C -0.035 0.24667  -0.077 0.26667  -0.094 0.244  C -0.11 0.22267  -0.095 0.16667  -0.06 0.12  C -0.054 0.112  -0.049 0.10533  -0.043 0.1  C -0.049 0.09333  -0.054 0.08667  -0.06 0.08  C -0.095 0.03333  -0.11 -0.02267  -0.094 -0.04533  C -0.077 -0.06667  -0.035 -0.04667  0 0  Z" pathEditMode="relative" ptsTypes="">
                                      <p:cBhvr>
                                        <p:cTn id="18" dur="2000" fill="hold"/>
                                        <p:tgtEl>
                                          <p:spTgt spid="3">
                                            <p:txEl>
                                              <p:pRg st="3" end="3"/>
                                            </p:txEl>
                                          </p:spTgt>
                                        </p:tgtEl>
                                        <p:attrNameLst>
                                          <p:attrName>ppt_x</p:attrName>
                                          <p:attrName>ppt_y</p:attrName>
                                        </p:attrNameLst>
                                      </p:cBhvr>
                                    </p:animMotion>
                                  </p:childTnLst>
                                </p:cTn>
                              </p:par>
                              <p:par>
                                <p:cTn id="19" presetID="21" presetClass="path" presetSubtype="0" accel="50000" decel="50000" fill="hold" grpId="0" nodeType="withEffect">
                                  <p:stCondLst>
                                    <p:cond delay="0"/>
                                  </p:stCondLst>
                                  <p:childTnLst>
                                    <p:animMotion origin="layout" path="M 0 0  C 0.006 0.008  0.011 0.01467  0.015 0.02267  C 0.02 0.01467  0.024 0.008  0.03 0  C 0.065 -0.04667  0.107 -0.06667  0.124 -0.04533  C 0.14 -0.02267  0.125 0.03333  0.09 0.08  C 0.084 0.08667  0.079 0.09333  0.073 0.1  C 0.079 0.10533  0.084 0.112  0.09 0.12  C 0.125 0.16667  0.14 0.22267  0.124 0.244  C 0.107 0.26667  0.065 0.24667  0.03 0.2  C 0.024 0.192  0.02 0.18533  0.015 0.17733  C 0.011 0.18533  0.006 0.192  0 0.2  C -0.035 0.24667  -0.077 0.26667  -0.094 0.244  C -0.11 0.22267  -0.095 0.16667  -0.06 0.12  C -0.054 0.112  -0.049 0.10533  -0.043 0.1  C -0.049 0.09333  -0.054 0.08667  -0.06 0.08  C -0.095 0.03333  -0.11 -0.02267  -0.094 -0.04533  C -0.077 -0.06667  -0.035 -0.04667  0 0  Z" pathEditMode="relative" ptsTypes="">
                                      <p:cBhvr>
                                        <p:cTn id="20" dur="2000" fill="hold"/>
                                        <p:tgtEl>
                                          <p:spTgt spid="3">
                                            <p:txEl>
                                              <p:pRg st="4" end="4"/>
                                            </p:txEl>
                                          </p:spTgt>
                                        </p:tgtEl>
                                        <p:attrNameLst>
                                          <p:attrName>ppt_x</p:attrName>
                                          <p:attrName>ppt_y</p:attrName>
                                        </p:attrNameLst>
                                      </p:cBhvr>
                                    </p:animMotion>
                                  </p:childTnLst>
                                </p:cTn>
                              </p:par>
                              <p:par>
                                <p:cTn id="21" presetID="21" presetClass="path" presetSubtype="0" accel="50000" decel="50000" fill="hold" grpId="0" nodeType="withEffect">
                                  <p:stCondLst>
                                    <p:cond delay="0"/>
                                  </p:stCondLst>
                                  <p:childTnLst>
                                    <p:animMotion origin="layout" path="M 0 0  C 0.006 0.008  0.011 0.01467  0.015 0.02267  C 0.02 0.01467  0.024 0.008  0.03 0  C 0.065 -0.04667  0.107 -0.06667  0.124 -0.04533  C 0.14 -0.02267  0.125 0.03333  0.09 0.08  C 0.084 0.08667  0.079 0.09333  0.073 0.1  C 0.079 0.10533  0.084 0.112  0.09 0.12  C 0.125 0.16667  0.14 0.22267  0.124 0.244  C 0.107 0.26667  0.065 0.24667  0.03 0.2  C 0.024 0.192  0.02 0.18533  0.015 0.17733  C 0.011 0.18533  0.006 0.192  0 0.2  C -0.035 0.24667  -0.077 0.26667  -0.094 0.244  C -0.11 0.22267  -0.095 0.16667  -0.06 0.12  C -0.054 0.112  -0.049 0.10533  -0.043 0.1  C -0.049 0.09333  -0.054 0.08667  -0.06 0.08  C -0.095 0.03333  -0.11 -0.02267  -0.094 -0.04533  C -0.077 -0.06667  -0.035 -0.04667  0 0  Z" pathEditMode="relative" ptsTypes="">
                                      <p:cBhvr>
                                        <p:cTn id="22" dur="2000" fill="hold"/>
                                        <p:tgtEl>
                                          <p:spTgt spid="3">
                                            <p:txEl>
                                              <p:pRg st="5" end="5"/>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heni\Documents\BACKGROUND PPT\p32.jpg"/>
          <p:cNvPicPr>
            <a:picLocks noChangeAspect="1" noChangeArrowheads="1"/>
          </p:cNvPicPr>
          <p:nvPr/>
        </p:nvPicPr>
        <p:blipFill>
          <a:blip r:embed="rId3"/>
          <a:srcRect/>
          <a:stretch>
            <a:fillRect/>
          </a:stretch>
        </p:blipFill>
        <p:spPr bwMode="auto">
          <a:xfrm>
            <a:off x="1" y="1"/>
            <a:ext cx="9143999" cy="685799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 name="Title 1"/>
          <p:cNvSpPr>
            <a:spLocks noGrp="1"/>
          </p:cNvSpPr>
          <p:nvPr>
            <p:ph type="title"/>
          </p:nvPr>
        </p:nvSpPr>
        <p:spPr/>
        <p:txBody>
          <a:bodyPr/>
          <a:lstStyle/>
          <a:p>
            <a:endParaRPr lang="id-ID" dirty="0"/>
          </a:p>
        </p:txBody>
      </p:sp>
      <p:pic>
        <p:nvPicPr>
          <p:cNvPr id="5123" name="Picture 3"/>
          <p:cNvPicPr>
            <a:picLocks noGrp="1" noChangeAspect="1" noChangeArrowheads="1"/>
          </p:cNvPicPr>
          <p:nvPr>
            <p:ph idx="1"/>
          </p:nvPr>
        </p:nvPicPr>
        <p:blipFill>
          <a:blip r:embed="rId4"/>
          <a:srcRect/>
          <a:stretch>
            <a:fillRect/>
          </a:stretch>
        </p:blipFill>
        <p:spPr bwMode="auto">
          <a:xfrm>
            <a:off x="2000232" y="571480"/>
            <a:ext cx="5786478" cy="3714776"/>
          </a:xfrm>
          <a:prstGeom prst="rect">
            <a:avLst/>
          </a:prstGeom>
          <a:noFill/>
          <a:ln w="9525">
            <a:noFill/>
            <a:miter lim="800000"/>
            <a:headEnd/>
            <a:tailEnd/>
          </a:ln>
          <a:effectLst/>
        </p:spPr>
      </p:pic>
      <p:sp>
        <p:nvSpPr>
          <p:cNvPr id="6" name="Rectangle 5"/>
          <p:cNvSpPr/>
          <p:nvPr/>
        </p:nvSpPr>
        <p:spPr>
          <a:xfrm>
            <a:off x="714348" y="4572008"/>
            <a:ext cx="7572396" cy="2308324"/>
          </a:xfrm>
          <a:prstGeom prst="rect">
            <a:avLst/>
          </a:prstGeom>
        </p:spPr>
        <p:txBody>
          <a:bodyPr wrap="square">
            <a:spAutoFit/>
          </a:bodyPr>
          <a:lstStyle/>
          <a:p>
            <a:pPr algn="ctr"/>
            <a:r>
              <a:rPr lang="id-ID" sz="2400" b="1" dirty="0" smtClean="0"/>
              <a:t>Gambar 3.23. Pengaturan Menggunakan Format Cell</a:t>
            </a:r>
          </a:p>
          <a:p>
            <a:r>
              <a:rPr lang="fi-FI" sz="2400" dirty="0" smtClean="0"/>
              <a:t>Pada kotak sample kita dapat melihat hasil tampilannya.</a:t>
            </a:r>
          </a:p>
          <a:p>
            <a:r>
              <a:rPr lang="id-ID" sz="2400" dirty="0" smtClean="0"/>
              <a:t>• Klik OK untuk menutup jendela ini. Maka sel/range yang disorot tadi akan</a:t>
            </a:r>
          </a:p>
          <a:p>
            <a:r>
              <a:rPr lang="id-ID" sz="2400" dirty="0" smtClean="0"/>
              <a:t>berubah sesuai dengan format yang telah diset tadi.</a:t>
            </a:r>
          </a:p>
          <a:p>
            <a:endParaRPr lang="id-ID" sz="2400"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path" presetSubtype="0" accel="50000" decel="50000" fill="hold" nodeType="withEffect">
                                  <p:stCondLst>
                                    <p:cond delay="0"/>
                                  </p:stCondLst>
                                  <p:childTnLst>
                                    <p:animMotion origin="layout" path="M 0 0 L 0.167 0 L 0.21 0.167 L -0.04 0.167 L 0 0 Z" pathEditMode="relative" ptsTypes="">
                                      <p:cBhvr>
                                        <p:cTn id="6" dur="2000" fill="hold"/>
                                        <p:tgtEl>
                                          <p:spTgt spid="5123"/>
                                        </p:tgtEl>
                                        <p:attrNameLst>
                                          <p:attrName>ppt_x</p:attrName>
                                          <p:attrName>ppt_y</p:attrName>
                                        </p:attrNameLst>
                                      </p:cBhvr>
                                    </p:animMotion>
                                  </p:childTnLst>
                                </p:cTn>
                              </p:par>
                              <p:par>
                                <p:cTn id="7" presetID="24"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anim to="" calcmode="lin" valueType="num">
                                      <p:cBhvr>
                                        <p:cTn id="9" dur="1" fill="hold"/>
                                        <p:tgtEl>
                                          <p:spTgt spid="6"/>
                                        </p:tgtEl>
                                        <p:attrNameLst>
                                          <p:attrName/>
                                        </p:attrNameLst>
                                      </p:cBhvr>
                                    </p:anim>
                                  </p:childTnLst>
                                </p:cTn>
                              </p:par>
                              <p:par>
                                <p:cTn id="10" presetID="21" presetClass="exit" presetSubtype="4" fill="hold" grpId="1" nodeType="withEffect">
                                  <p:stCondLst>
                                    <p:cond delay="0"/>
                                  </p:stCondLst>
                                  <p:childTnLst>
                                    <p:animEffect transition="out" filter="wheel(4)">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heni\Documents\BACKGROUND PPT\p26.jpg"/>
          <p:cNvPicPr>
            <a:picLocks noChangeAspect="1" noChangeArrowheads="1"/>
          </p:cNvPicPr>
          <p:nvPr/>
        </p:nvPicPr>
        <p:blipFill>
          <a:blip r:embed="rId3"/>
          <a:srcRect/>
          <a:stretch>
            <a:fillRect/>
          </a:stretch>
        </p:blipFill>
        <p:spPr bwMode="auto">
          <a:xfrm>
            <a:off x="0" y="0"/>
            <a:ext cx="9144000" cy="68580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 name="Title 1"/>
          <p:cNvSpPr>
            <a:spLocks noGrp="1"/>
          </p:cNvSpPr>
          <p:nvPr>
            <p:ph type="title"/>
          </p:nvPr>
        </p:nvSpPr>
        <p:spPr/>
        <p:txBody>
          <a:bodyPr>
            <a:normAutofit fontScale="90000"/>
          </a:bodyPr>
          <a:lstStyle/>
          <a:p>
            <a:r>
              <a:rPr lang="id-ID" b="1" dirty="0" smtClean="0"/>
              <a:t>18. Mengatur Tampilan Data Waktu</a:t>
            </a:r>
            <a:endParaRPr lang="id-ID" dirty="0"/>
          </a:p>
        </p:txBody>
      </p:sp>
      <p:sp>
        <p:nvSpPr>
          <p:cNvPr id="3" name="Content Placeholder 2"/>
          <p:cNvSpPr>
            <a:spLocks noGrp="1"/>
          </p:cNvSpPr>
          <p:nvPr>
            <p:ph idx="1"/>
          </p:nvPr>
        </p:nvSpPr>
        <p:spPr>
          <a:xfrm>
            <a:off x="571472" y="1428736"/>
            <a:ext cx="8229600" cy="5143536"/>
          </a:xfrm>
        </p:spPr>
        <p:txBody>
          <a:bodyPr>
            <a:normAutofit fontScale="92500" lnSpcReduction="10000"/>
          </a:bodyPr>
          <a:lstStyle/>
          <a:p>
            <a:pPr>
              <a:buNone/>
            </a:pPr>
            <a:r>
              <a:rPr lang="id-ID" dirty="0" smtClean="0"/>
              <a:t>• Letakkan penunjuk sel diposisi yang dinginkan.</a:t>
            </a:r>
          </a:p>
          <a:p>
            <a:pPr>
              <a:buNone/>
            </a:pPr>
            <a:r>
              <a:rPr lang="id-ID" dirty="0" smtClean="0"/>
              <a:t>• Ketikkan waktu/jam yang dinginkan, misalnya jam 2 siang lewat 25 menit dengan cara 14:25</a:t>
            </a:r>
          </a:p>
          <a:p>
            <a:pPr>
              <a:buNone/>
            </a:pPr>
            <a:r>
              <a:rPr lang="id-ID" dirty="0" smtClean="0"/>
              <a:t>• Sorotlah sel/range tersebut untuk diubah tampilan format waktunya.</a:t>
            </a:r>
          </a:p>
          <a:p>
            <a:pPr>
              <a:buNone/>
            </a:pPr>
            <a:r>
              <a:rPr lang="id-ID" dirty="0" smtClean="0"/>
              <a:t>• Pilih dan klik menu Format, Cell, maka kotak dialog format cell akan ditampilkan.</a:t>
            </a:r>
          </a:p>
          <a:p>
            <a:pPr>
              <a:buNone/>
            </a:pPr>
            <a:r>
              <a:rPr lang="id-ID" dirty="0" smtClean="0"/>
              <a:t>• Pada kotak dialog tersebut, klik tab Number dan pilih Time pada daftar pilihan Category.</a:t>
            </a:r>
          </a:p>
          <a:p>
            <a:pPr>
              <a:buNone/>
            </a:pPr>
            <a:r>
              <a:rPr lang="id-ID" dirty="0" smtClean="0"/>
              <a:t>• Pada tab Type pilih jenis tampilan waktu yang dinginkan. Lihat gambar berikut ;</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000"/>
                                        <p:tgtEl>
                                          <p:spTgt spid="2"/>
                                        </p:tgtEl>
                                      </p:cBhvr>
                                    </p:animEffect>
                                  </p:childTnLst>
                                </p:cTn>
                              </p:par>
                              <p:par>
                                <p:cTn id="8" presetID="25" presetClass="path" presetSubtype="0" accel="50000" decel="50000" fill="hold" grpId="0" nodeType="withEffect">
                                  <p:stCondLst>
                                    <p:cond delay="0"/>
                                  </p:stCondLst>
                                  <p:childTnLst>
                                    <p:animMotion origin="layout" path="M 0 0  C -0.022 -0.02267  -0.033 -0.06133  -0.027 -0.1  C -0.024 -0.11333  -0.02 -0.12667  -0.014 -0.13733  C -0.01 -0.10667  0.004 -0.07867  0.025 -0.06133  C 0.025 -0.09867  0.041 -0.13467  0.068 -0.15067  C 0.077 -0.15733  0.087 -0.16  0.097 -0.16133  C 0.082 -0.13867  0.074 -0.10667  0.077 -0.07333  C 0.099 -0.09733  0.13 -0.10267  0.157 -0.08533  C 0.166 -0.08  0.175 -0.07067  0.181 -0.06133  C 0.158 -0.064  0.134 -0.052  0.117 -0.028  C 0.144 -0.02  0.167 0.008  0.174 0.04667  C 0.176 0.06  0.176 0.07333  0.174 0.08667  C 0.161 0.06133  0.139 0.044  0.115 0.04133  C 0.127 0.07467  0.124 0.116  0.106 0.14667  C 0.099 0.15733  0.091 0.16667  0.082 0.172  C 0.089 0.14267  0.085 0.10933  0.072 0.08267  C 0.06 0.116  0.034 0.13867  0.004 0.13867  C -0.007 0.13867  -0.017 0.136  -0.026 0.13067  C -0.004 0.12  0.013 0.09467  0.021 0.064  C -0.007 0.072  -0.036 0.06  -0.055 0.02933  C -0.062 0.01733  -0.066 0.00533  -0.069 -0.008  C -0.049 0.00933  -0.023 0.012  0 0  Z" pathEditMode="relative" ptsTypes="">
                                      <p:cBhvr>
                                        <p:cTn id="9" dur="2000" fill="hold"/>
                                        <p:tgtEl>
                                          <p:spTgt spid="3">
                                            <p:txEl>
                                              <p:pRg st="0" end="0"/>
                                            </p:txEl>
                                          </p:spTgt>
                                        </p:tgtEl>
                                        <p:attrNameLst>
                                          <p:attrName>ppt_x</p:attrName>
                                          <p:attrName>ppt_y</p:attrName>
                                        </p:attrNameLst>
                                      </p:cBhvr>
                                    </p:animMotion>
                                  </p:childTnLst>
                                </p:cTn>
                              </p:par>
                              <p:par>
                                <p:cTn id="10" presetID="25" presetClass="path" presetSubtype="0" accel="50000" decel="50000" fill="hold" grpId="0" nodeType="withEffect">
                                  <p:stCondLst>
                                    <p:cond delay="0"/>
                                  </p:stCondLst>
                                  <p:childTnLst>
                                    <p:animMotion origin="layout" path="M 0 0  C -0.022 -0.02267  -0.033 -0.06133  -0.027 -0.1  C -0.024 -0.11333  -0.02 -0.12667  -0.014 -0.13733  C -0.01 -0.10667  0.004 -0.07867  0.025 -0.06133  C 0.025 -0.09867  0.041 -0.13467  0.068 -0.15067  C 0.077 -0.15733  0.087 -0.16  0.097 -0.16133  C 0.082 -0.13867  0.074 -0.10667  0.077 -0.07333  C 0.099 -0.09733  0.13 -0.10267  0.157 -0.08533  C 0.166 -0.08  0.175 -0.07067  0.181 -0.06133  C 0.158 -0.064  0.134 -0.052  0.117 -0.028  C 0.144 -0.02  0.167 0.008  0.174 0.04667  C 0.176 0.06  0.176 0.07333  0.174 0.08667  C 0.161 0.06133  0.139 0.044  0.115 0.04133  C 0.127 0.07467  0.124 0.116  0.106 0.14667  C 0.099 0.15733  0.091 0.16667  0.082 0.172  C 0.089 0.14267  0.085 0.10933  0.072 0.08267  C 0.06 0.116  0.034 0.13867  0.004 0.13867  C -0.007 0.13867  -0.017 0.136  -0.026 0.13067  C -0.004 0.12  0.013 0.09467  0.021 0.064  C -0.007 0.072  -0.036 0.06  -0.055 0.02933  C -0.062 0.01733  -0.066 0.00533  -0.069 -0.008  C -0.049 0.00933  -0.023 0.012  0 0  Z" pathEditMode="relative" ptsTypes="">
                                      <p:cBhvr>
                                        <p:cTn id="11" dur="2000" fill="hold"/>
                                        <p:tgtEl>
                                          <p:spTgt spid="3">
                                            <p:txEl>
                                              <p:pRg st="1" end="1"/>
                                            </p:txEl>
                                          </p:spTgt>
                                        </p:tgtEl>
                                        <p:attrNameLst>
                                          <p:attrName>ppt_x</p:attrName>
                                          <p:attrName>ppt_y</p:attrName>
                                        </p:attrNameLst>
                                      </p:cBhvr>
                                    </p:animMotion>
                                  </p:childTnLst>
                                </p:cTn>
                              </p:par>
                              <p:par>
                                <p:cTn id="12" presetID="25" presetClass="path" presetSubtype="0" accel="50000" decel="50000" fill="hold" grpId="0" nodeType="withEffect">
                                  <p:stCondLst>
                                    <p:cond delay="0"/>
                                  </p:stCondLst>
                                  <p:childTnLst>
                                    <p:animMotion origin="layout" path="M 0 0  C -0.022 -0.02267  -0.033 -0.06133  -0.027 -0.1  C -0.024 -0.11333  -0.02 -0.12667  -0.014 -0.13733  C -0.01 -0.10667  0.004 -0.07867  0.025 -0.06133  C 0.025 -0.09867  0.041 -0.13467  0.068 -0.15067  C 0.077 -0.15733  0.087 -0.16  0.097 -0.16133  C 0.082 -0.13867  0.074 -0.10667  0.077 -0.07333  C 0.099 -0.09733  0.13 -0.10267  0.157 -0.08533  C 0.166 -0.08  0.175 -0.07067  0.181 -0.06133  C 0.158 -0.064  0.134 -0.052  0.117 -0.028  C 0.144 -0.02  0.167 0.008  0.174 0.04667  C 0.176 0.06  0.176 0.07333  0.174 0.08667  C 0.161 0.06133  0.139 0.044  0.115 0.04133  C 0.127 0.07467  0.124 0.116  0.106 0.14667  C 0.099 0.15733  0.091 0.16667  0.082 0.172  C 0.089 0.14267  0.085 0.10933  0.072 0.08267  C 0.06 0.116  0.034 0.13867  0.004 0.13867  C -0.007 0.13867  -0.017 0.136  -0.026 0.13067  C -0.004 0.12  0.013 0.09467  0.021 0.064  C -0.007 0.072  -0.036 0.06  -0.055 0.02933  C -0.062 0.01733  -0.066 0.00533  -0.069 -0.008  C -0.049 0.00933  -0.023 0.012  0 0  Z" pathEditMode="relative" ptsTypes="">
                                      <p:cBhvr>
                                        <p:cTn id="13" dur="2000" fill="hold"/>
                                        <p:tgtEl>
                                          <p:spTgt spid="3">
                                            <p:txEl>
                                              <p:pRg st="2" end="2"/>
                                            </p:txEl>
                                          </p:spTgt>
                                        </p:tgtEl>
                                        <p:attrNameLst>
                                          <p:attrName>ppt_x</p:attrName>
                                          <p:attrName>ppt_y</p:attrName>
                                        </p:attrNameLst>
                                      </p:cBhvr>
                                    </p:animMotion>
                                  </p:childTnLst>
                                </p:cTn>
                              </p:par>
                              <p:par>
                                <p:cTn id="14" presetID="25" presetClass="path" presetSubtype="0" accel="50000" decel="50000" fill="hold" grpId="0" nodeType="withEffect">
                                  <p:stCondLst>
                                    <p:cond delay="0"/>
                                  </p:stCondLst>
                                  <p:childTnLst>
                                    <p:animMotion origin="layout" path="M 0 0  C -0.022 -0.02267  -0.033 -0.06133  -0.027 -0.1  C -0.024 -0.11333  -0.02 -0.12667  -0.014 -0.13733  C -0.01 -0.10667  0.004 -0.07867  0.025 -0.06133  C 0.025 -0.09867  0.041 -0.13467  0.068 -0.15067  C 0.077 -0.15733  0.087 -0.16  0.097 -0.16133  C 0.082 -0.13867  0.074 -0.10667  0.077 -0.07333  C 0.099 -0.09733  0.13 -0.10267  0.157 -0.08533  C 0.166 -0.08  0.175 -0.07067  0.181 -0.06133  C 0.158 -0.064  0.134 -0.052  0.117 -0.028  C 0.144 -0.02  0.167 0.008  0.174 0.04667  C 0.176 0.06  0.176 0.07333  0.174 0.08667  C 0.161 0.06133  0.139 0.044  0.115 0.04133  C 0.127 0.07467  0.124 0.116  0.106 0.14667  C 0.099 0.15733  0.091 0.16667  0.082 0.172  C 0.089 0.14267  0.085 0.10933  0.072 0.08267  C 0.06 0.116  0.034 0.13867  0.004 0.13867  C -0.007 0.13867  -0.017 0.136  -0.026 0.13067  C -0.004 0.12  0.013 0.09467  0.021 0.064  C -0.007 0.072  -0.036 0.06  -0.055 0.02933  C -0.062 0.01733  -0.066 0.00533  -0.069 -0.008  C -0.049 0.00933  -0.023 0.012  0 0  Z" pathEditMode="relative" ptsTypes="">
                                      <p:cBhvr>
                                        <p:cTn id="15" dur="2000" fill="hold"/>
                                        <p:tgtEl>
                                          <p:spTgt spid="3">
                                            <p:txEl>
                                              <p:pRg st="3" end="3"/>
                                            </p:txEl>
                                          </p:spTgt>
                                        </p:tgtEl>
                                        <p:attrNameLst>
                                          <p:attrName>ppt_x</p:attrName>
                                          <p:attrName>ppt_y</p:attrName>
                                        </p:attrNameLst>
                                      </p:cBhvr>
                                    </p:animMotion>
                                  </p:childTnLst>
                                </p:cTn>
                              </p:par>
                              <p:par>
                                <p:cTn id="16" presetID="25" presetClass="path" presetSubtype="0" accel="50000" decel="50000" fill="hold" grpId="0" nodeType="withEffect">
                                  <p:stCondLst>
                                    <p:cond delay="0"/>
                                  </p:stCondLst>
                                  <p:childTnLst>
                                    <p:animMotion origin="layout" path="M 0 0  C -0.022 -0.02267  -0.033 -0.06133  -0.027 -0.1  C -0.024 -0.11333  -0.02 -0.12667  -0.014 -0.13733  C -0.01 -0.10667  0.004 -0.07867  0.025 -0.06133  C 0.025 -0.09867  0.041 -0.13467  0.068 -0.15067  C 0.077 -0.15733  0.087 -0.16  0.097 -0.16133  C 0.082 -0.13867  0.074 -0.10667  0.077 -0.07333  C 0.099 -0.09733  0.13 -0.10267  0.157 -0.08533  C 0.166 -0.08  0.175 -0.07067  0.181 -0.06133  C 0.158 -0.064  0.134 -0.052  0.117 -0.028  C 0.144 -0.02  0.167 0.008  0.174 0.04667  C 0.176 0.06  0.176 0.07333  0.174 0.08667  C 0.161 0.06133  0.139 0.044  0.115 0.04133  C 0.127 0.07467  0.124 0.116  0.106 0.14667  C 0.099 0.15733  0.091 0.16667  0.082 0.172  C 0.089 0.14267  0.085 0.10933  0.072 0.08267  C 0.06 0.116  0.034 0.13867  0.004 0.13867  C -0.007 0.13867  -0.017 0.136  -0.026 0.13067  C -0.004 0.12  0.013 0.09467  0.021 0.064  C -0.007 0.072  -0.036 0.06  -0.055 0.02933  C -0.062 0.01733  -0.066 0.00533  -0.069 -0.008  C -0.049 0.00933  -0.023 0.012  0 0  Z" pathEditMode="relative" ptsTypes="">
                                      <p:cBhvr>
                                        <p:cTn id="17" dur="2000" fill="hold"/>
                                        <p:tgtEl>
                                          <p:spTgt spid="3">
                                            <p:txEl>
                                              <p:pRg st="4" end="4"/>
                                            </p:txEl>
                                          </p:spTgt>
                                        </p:tgtEl>
                                        <p:attrNameLst>
                                          <p:attrName>ppt_x</p:attrName>
                                          <p:attrName>ppt_y</p:attrName>
                                        </p:attrNameLst>
                                      </p:cBhvr>
                                    </p:animMotion>
                                  </p:childTnLst>
                                </p:cTn>
                              </p:par>
                              <p:par>
                                <p:cTn id="18" presetID="25" presetClass="path" presetSubtype="0" accel="50000" decel="50000" fill="hold" grpId="0" nodeType="withEffect">
                                  <p:stCondLst>
                                    <p:cond delay="0"/>
                                  </p:stCondLst>
                                  <p:childTnLst>
                                    <p:animMotion origin="layout" path="M 0 0  C -0.022 -0.02267  -0.033 -0.06133  -0.027 -0.1  C -0.024 -0.11333  -0.02 -0.12667  -0.014 -0.13733  C -0.01 -0.10667  0.004 -0.07867  0.025 -0.06133  C 0.025 -0.09867  0.041 -0.13467  0.068 -0.15067  C 0.077 -0.15733  0.087 -0.16  0.097 -0.16133  C 0.082 -0.13867  0.074 -0.10667  0.077 -0.07333  C 0.099 -0.09733  0.13 -0.10267  0.157 -0.08533  C 0.166 -0.08  0.175 -0.07067  0.181 -0.06133  C 0.158 -0.064  0.134 -0.052  0.117 -0.028  C 0.144 -0.02  0.167 0.008  0.174 0.04667  C 0.176 0.06  0.176 0.07333  0.174 0.08667  C 0.161 0.06133  0.139 0.044  0.115 0.04133  C 0.127 0.07467  0.124 0.116  0.106 0.14667  C 0.099 0.15733  0.091 0.16667  0.082 0.172  C 0.089 0.14267  0.085 0.10933  0.072 0.08267  C 0.06 0.116  0.034 0.13867  0.004 0.13867  C -0.007 0.13867  -0.017 0.136  -0.026 0.13067  C -0.004 0.12  0.013 0.09467  0.021 0.064  C -0.007 0.072  -0.036 0.06  -0.055 0.02933  C -0.062 0.01733  -0.066 0.00533  -0.069 -0.008  C -0.049 0.00933  -0.023 0.012  0 0  Z" pathEditMode="relative" ptsTypes="">
                                      <p:cBhvr>
                                        <p:cTn id="19" dur="2000" fill="hold"/>
                                        <p:tgtEl>
                                          <p:spTgt spid="3">
                                            <p:txEl>
                                              <p:pRg st="5" end="5"/>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heni\Documents\BACKGROUND PPT\p51.jpg"/>
          <p:cNvPicPr>
            <a:picLocks noChangeAspect="1" noChangeArrowheads="1"/>
          </p:cNvPicPr>
          <p:nvPr/>
        </p:nvPicPr>
        <p:blipFill>
          <a:blip r:embed="rId3"/>
          <a:srcRect/>
          <a:stretch>
            <a:fillRect/>
          </a:stretch>
        </p:blipFill>
        <p:spPr bwMode="auto">
          <a:xfrm>
            <a:off x="1" y="428604"/>
            <a:ext cx="9143999" cy="6857999"/>
          </a:xfrm>
          <a:prstGeom prst="rect">
            <a:avLst/>
          </a:prstGeom>
          <a:noFill/>
        </p:spPr>
      </p:pic>
      <p:sp>
        <p:nvSpPr>
          <p:cNvPr id="2" name="Title 1"/>
          <p:cNvSpPr>
            <a:spLocks noGrp="1"/>
          </p:cNvSpPr>
          <p:nvPr>
            <p:ph type="title"/>
          </p:nvPr>
        </p:nvSpPr>
        <p:spPr/>
        <p:txBody>
          <a:bodyPr/>
          <a:lstStyle/>
          <a:p>
            <a:endParaRPr lang="id-ID" dirty="0"/>
          </a:p>
        </p:txBody>
      </p:sp>
      <p:pic>
        <p:nvPicPr>
          <p:cNvPr id="7171" name="Picture 3"/>
          <p:cNvPicPr>
            <a:picLocks noGrp="1" noChangeAspect="1" noChangeArrowheads="1"/>
          </p:cNvPicPr>
          <p:nvPr>
            <p:ph idx="1"/>
          </p:nvPr>
        </p:nvPicPr>
        <p:blipFill>
          <a:blip r:embed="rId4"/>
          <a:srcRect/>
          <a:stretch>
            <a:fillRect/>
          </a:stretch>
        </p:blipFill>
        <p:spPr bwMode="auto">
          <a:xfrm>
            <a:off x="1428728" y="1214422"/>
            <a:ext cx="5857916" cy="4357718"/>
          </a:xfrm>
          <a:prstGeom prst="rect">
            <a:avLst/>
          </a:prstGeom>
          <a:noFill/>
          <a:ln w="9525">
            <a:noFill/>
            <a:miter lim="800000"/>
            <a:headEnd/>
            <a:tailEnd/>
          </a:ln>
          <a:effectLst/>
        </p:spPr>
      </p:pic>
      <p:sp>
        <p:nvSpPr>
          <p:cNvPr id="6" name="Rectangle 5"/>
          <p:cNvSpPr/>
          <p:nvPr/>
        </p:nvSpPr>
        <p:spPr>
          <a:xfrm>
            <a:off x="1928794" y="5786454"/>
            <a:ext cx="5357850" cy="369332"/>
          </a:xfrm>
          <a:prstGeom prst="rect">
            <a:avLst/>
          </a:prstGeom>
        </p:spPr>
        <p:txBody>
          <a:bodyPr wrap="square">
            <a:spAutoFit/>
          </a:bodyPr>
          <a:lstStyle/>
          <a:p>
            <a:r>
              <a:rPr lang="id-ID" b="1" dirty="0" smtClean="0"/>
              <a:t>Gambar 3.24. Pengaturan Tampilan Data Waktu</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path" presetSubtype="0" accel="50000" decel="50000" fill="hold" nodeType="withEffect">
                                  <p:stCondLst>
                                    <p:cond delay="0"/>
                                  </p:stCondLst>
                                  <p:childTnLst>
                                    <p:animMotion origin="layout" path="M 0 0 C 0.012 -0.018 0.033 -0.044 0.058 -0.044 C 0.095 -0.044 0.125 -0.017 0.125 0.017 C 0.125 0.028 0.122 0.038 0.116 0.047 C 0.117 0.047 0 0.182 0 0.183 C 0 0.182 -0.117 0.047 -0.116 0.047 C -0.122 0.038 -0.125 0.028 -0.125 0.017 C -0.125 -0.017 -0.095 -0.044 -0.057 -0.044 C -0.033 -0.044 -0.012 -0.018 0 0 Z" pathEditMode="relative" ptsTypes="">
                                      <p:cBhvr>
                                        <p:cTn id="6" dur="2000" fill="hold"/>
                                        <p:tgtEl>
                                          <p:spTgt spid="7171"/>
                                        </p:tgtEl>
                                        <p:attrNameLst>
                                          <p:attrName>ppt_x</p:attrName>
                                          <p:attrName>ppt_y</p:attrName>
                                        </p:attrNameLst>
                                      </p:cBhvr>
                                    </p:animMotion>
                                  </p:childTnLst>
                                </p:cTn>
                              </p:par>
                              <p:par>
                                <p:cTn id="7" presetID="8" presetClass="entr" presetSubtype="16"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animEffect transition="in" filter="diamond(in)">
                                      <p:cBhvr>
                                        <p:cTn id="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heni\Documents\BACKGROUND PPT\p31.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57200" y="428604"/>
            <a:ext cx="8229600" cy="5929354"/>
          </a:xfrm>
        </p:spPr>
        <p:txBody>
          <a:bodyPr>
            <a:normAutofit/>
          </a:bodyPr>
          <a:lstStyle/>
          <a:p>
            <a:pPr algn="just">
              <a:buNone/>
            </a:pPr>
            <a:r>
              <a:rPr lang="id-ID" dirty="0" smtClean="0"/>
              <a:t>	</a:t>
            </a:r>
            <a:r>
              <a:rPr lang="fi-FI" dirty="0" smtClean="0"/>
              <a:t>Kotak sample akan menampilkan hasil pilihan anda.</a:t>
            </a:r>
          </a:p>
          <a:p>
            <a:pPr algn="just">
              <a:buNone/>
            </a:pPr>
            <a:r>
              <a:rPr lang="id-ID" dirty="0" smtClean="0"/>
              <a:t>• Klik OK untuk menutup jendela ini. Maka sel/range yang disorot tadi akan </a:t>
            </a:r>
            <a:r>
              <a:rPr lang="nn-NO" dirty="0" smtClean="0"/>
              <a:t>berubah sesuai dengan format yang telah kita set.</a:t>
            </a:r>
          </a:p>
          <a:p>
            <a:pPr algn="just">
              <a:buNone/>
            </a:pPr>
            <a:r>
              <a:rPr lang="id-ID" dirty="0" smtClean="0"/>
              <a:t>	Jika ingin menampilkan tanggal dan waktu sekarang, kita langsung dapat mengetikkan =NOW() pada formula bar, lalu tekan tombol enter.</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path" presetSubtype="0" accel="50000" decel="50000" fill="hold" grpId="0" nodeType="withEffect">
                                  <p:stCondLst>
                                    <p:cond delay="0"/>
                                  </p:stCondLst>
                                  <p:childTnLst>
                                    <p:animMotion origin="layout" path="M 0 0 C -0.014 -0.005 -0.029 -0.009 -0.044 -0.009 C -0.114 -0.009 -0.169 0.048 -0.169 0.117 C -0.169 0.185 -0.114 0.241 -0.044 0.241 C -0.029 0.241 -0.014 0.238 0 0.233 C -0.047 0.215 -0.08 0.17 -0.08 0.117 C -0.08 0.063 -0.047 0.018 0 0 Z" pathEditMode="relative" ptsTypes="">
                                      <p:cBhvr>
                                        <p:cTn id="6" dur="2000" fill="hold"/>
                                        <p:tgtEl>
                                          <p:spTgt spid="3">
                                            <p:txEl>
                                              <p:pRg st="0" end="0"/>
                                            </p:txEl>
                                          </p:spTgt>
                                        </p:tgtEl>
                                        <p:attrNameLst>
                                          <p:attrName>ppt_x</p:attrName>
                                          <p:attrName>ppt_y</p:attrName>
                                        </p:attrNameLst>
                                      </p:cBhvr>
                                    </p:animMotion>
                                  </p:childTnLst>
                                </p:cTn>
                              </p:par>
                              <p:par>
                                <p:cTn id="7" presetID="6" presetClass="path" presetSubtype="0" accel="50000" decel="50000" fill="hold" grpId="0" nodeType="withEffect">
                                  <p:stCondLst>
                                    <p:cond delay="0"/>
                                  </p:stCondLst>
                                  <p:childTnLst>
                                    <p:animMotion origin="layout" path="M 0 0 C -0.014 -0.005 -0.029 -0.009 -0.044 -0.009 C -0.114 -0.009 -0.169 0.048 -0.169 0.117 C -0.169 0.185 -0.114 0.241 -0.044 0.241 C -0.029 0.241 -0.014 0.238 0 0.233 C -0.047 0.215 -0.08 0.17 -0.08 0.117 C -0.08 0.063 -0.047 0.018 0 0 Z" pathEditMode="relative" ptsTypes="">
                                      <p:cBhvr>
                                        <p:cTn id="8" dur="2000" fill="hold"/>
                                        <p:tgtEl>
                                          <p:spTgt spid="3">
                                            <p:txEl>
                                              <p:pRg st="1" end="1"/>
                                            </p:txEl>
                                          </p:spTgt>
                                        </p:tgtEl>
                                        <p:attrNameLst>
                                          <p:attrName>ppt_x</p:attrName>
                                          <p:attrName>ppt_y</p:attrName>
                                        </p:attrNameLst>
                                      </p:cBhvr>
                                    </p:animMotion>
                                  </p:childTnLst>
                                </p:cTn>
                              </p:par>
                              <p:par>
                                <p:cTn id="9" presetID="6" presetClass="path" presetSubtype="0" accel="50000" decel="50000" fill="hold" grpId="0" nodeType="withEffect">
                                  <p:stCondLst>
                                    <p:cond delay="0"/>
                                  </p:stCondLst>
                                  <p:childTnLst>
                                    <p:animMotion origin="layout" path="M 0 0 C -0.014 -0.005 -0.029 -0.009 -0.044 -0.009 C -0.114 -0.009 -0.169 0.048 -0.169 0.117 C -0.169 0.185 -0.114 0.241 -0.044 0.241 C -0.029 0.241 -0.014 0.238 0 0.233 C -0.047 0.215 -0.08 0.17 -0.08 0.117 C -0.08 0.063 -0.047 0.018 0 0 Z" pathEditMode="relative" ptsTypes="">
                                      <p:cBhvr>
                                        <p:cTn id="10" dur="2000" fill="hold"/>
                                        <p:tgtEl>
                                          <p:spTgt spid="3">
                                            <p:txEl>
                                              <p:pRg st="2" end="2"/>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2" presetClass="exit" presetSubtype="4" fill="hold" grpId="1" nodeType="clickEffect">
                                  <p:stCondLst>
                                    <p:cond delay="0"/>
                                  </p:stCondLst>
                                  <p:childTnLst>
                                    <p:anim calcmode="lin" valueType="num">
                                      <p:cBhvr additive="base">
                                        <p:cTn id="14"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p:tgtEl>
                                          <p:spTgt spid="3">
                                            <p:txEl>
                                              <p:pRg st="0" end="0"/>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 presetClass="exit" presetSubtype="4" fill="hold" grpId="1" nodeType="clickEffect">
                                  <p:stCondLst>
                                    <p:cond delay="0"/>
                                  </p:stCondLst>
                                  <p:childTnLst>
                                    <p:anim calcmode="lin" valueType="num">
                                      <p:cBhvr additive="base">
                                        <p:cTn id="20"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p:tgtEl>
                                          <p:spTgt spid="3">
                                            <p:txEl>
                                              <p:pRg st="1" end="1"/>
                                            </p:txEl>
                                          </p:spTgt>
                                        </p:tgtEl>
                                        <p:attrNameLst>
                                          <p:attrName>ppt_y</p:attrName>
                                        </p:attrNameLst>
                                      </p:cBhvr>
                                      <p:tavLst>
                                        <p:tav tm="0">
                                          <p:val>
                                            <p:strVal val="ppt_y"/>
                                          </p:val>
                                        </p:tav>
                                        <p:tav tm="100000">
                                          <p:val>
                                            <p:strVal val="1+ppt_h/2"/>
                                          </p:val>
                                        </p:tav>
                                      </p:tavLst>
                                    </p:anim>
                                    <p:set>
                                      <p:cBhvr>
                                        <p:cTn id="2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 presetClass="exit" presetSubtype="4" fill="hold" grpId="1" nodeType="clickEffect">
                                  <p:stCondLst>
                                    <p:cond delay="0"/>
                                  </p:stCondLst>
                                  <p:childTnLst>
                                    <p:anim calcmode="lin" valueType="num">
                                      <p:cBhvr additive="base">
                                        <p:cTn id="26"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p:tgtEl>
                                          <p:spTgt spid="3">
                                            <p:txEl>
                                              <p:pRg st="2" end="2"/>
                                            </p:txEl>
                                          </p:spTgt>
                                        </p:tgtEl>
                                        <p:attrNameLst>
                                          <p:attrName>ppt_y</p:attrName>
                                        </p:attrNameLst>
                                      </p:cBhvr>
                                      <p:tavLst>
                                        <p:tav tm="0">
                                          <p:val>
                                            <p:strVal val="ppt_y"/>
                                          </p:val>
                                        </p:tav>
                                        <p:tav tm="100000">
                                          <p:val>
                                            <p:strVal val="1+ppt_h/2"/>
                                          </p:val>
                                        </p:tav>
                                      </p:tavLst>
                                    </p:anim>
                                    <p:set>
                                      <p:cBhvr>
                                        <p:cTn id="28"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heni\Documents\BACKGROUND PPT\p35.jpg"/>
          <p:cNvPicPr>
            <a:picLocks noChangeAspect="1" noChangeArrowheads="1"/>
          </p:cNvPicPr>
          <p:nvPr/>
        </p:nvPicPr>
        <p:blipFill>
          <a:blip r:embed="rId3"/>
          <a:srcRect/>
          <a:stretch>
            <a:fillRect/>
          </a:stretch>
        </p:blipFill>
        <p:spPr bwMode="auto">
          <a:xfrm>
            <a:off x="0" y="0"/>
            <a:ext cx="9144000" cy="68580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p:txBody>
          <a:bodyPr>
            <a:normAutofit/>
          </a:bodyPr>
          <a:lstStyle/>
          <a:p>
            <a:r>
              <a:rPr lang="id-ID" sz="3600" dirty="0" smtClean="0"/>
              <a:t>19. </a:t>
            </a:r>
            <a:r>
              <a:rPr lang="id-ID" sz="3600" b="1" dirty="0" smtClean="0"/>
              <a:t>Mengatur Tampilan Data Huruf/Teks</a:t>
            </a:r>
            <a:endParaRPr lang="id-ID" sz="3600" dirty="0"/>
          </a:p>
        </p:txBody>
      </p:sp>
      <p:sp>
        <p:nvSpPr>
          <p:cNvPr id="3" name="Content Placeholder 2"/>
          <p:cNvSpPr>
            <a:spLocks noGrp="1"/>
          </p:cNvSpPr>
          <p:nvPr>
            <p:ph idx="1"/>
          </p:nvPr>
        </p:nvSpPr>
        <p:spPr>
          <a:xfrm>
            <a:off x="457200" y="1600200"/>
            <a:ext cx="8229600" cy="4900634"/>
          </a:xfrm>
        </p:spPr>
        <p:txBody>
          <a:bodyPr/>
          <a:lstStyle/>
          <a:p>
            <a:pPr algn="just">
              <a:buNone/>
            </a:pPr>
            <a:r>
              <a:rPr lang="id-ID" dirty="0" smtClean="0"/>
              <a:t>• Sorotlah terlebih dahulu sel/range yang akan diubah tampilannya.</a:t>
            </a:r>
          </a:p>
          <a:p>
            <a:pPr algn="just">
              <a:buNone/>
            </a:pPr>
            <a:r>
              <a:rPr lang="id-ID" dirty="0" smtClean="0"/>
              <a:t>• Pilih dan klik menu Format, Cell atau tekan tombol Ctrl+1. Kotak dialog format cell akan ditampilkan.</a:t>
            </a:r>
          </a:p>
          <a:p>
            <a:pPr algn="just">
              <a:buNone/>
            </a:pPr>
            <a:r>
              <a:rPr lang="id-ID" dirty="0" smtClean="0"/>
              <a:t>• Pada kotak dialog tersebut pilih tab Font, sehingga tampilannya menjadi ;</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par>
                                <p:cTn id="9" presetID="8" presetClass="emph" presetSubtype="0" fill="hold" grpId="0" nodeType="withEffect">
                                  <p:stCondLst>
                                    <p:cond delay="0"/>
                                  </p:stCondLst>
                                  <p:childTnLst>
                                    <p:animRot by="21600000">
                                      <p:cBhvr>
                                        <p:cTn id="10" dur="2000" fill="hold"/>
                                        <p:tgtEl>
                                          <p:spTgt spid="3">
                                            <p:txEl>
                                              <p:pRg st="0" end="0"/>
                                            </p:txEl>
                                          </p:spTgt>
                                        </p:tgtEl>
                                        <p:attrNameLst>
                                          <p:attrName>r</p:attrName>
                                        </p:attrNameLst>
                                      </p:cBhvr>
                                    </p:animRot>
                                  </p:childTnLst>
                                </p:cTn>
                              </p:par>
                              <p:par>
                                <p:cTn id="11" presetID="8" presetClass="emph" presetSubtype="0" fill="hold" grpId="0" nodeType="withEffect">
                                  <p:stCondLst>
                                    <p:cond delay="0"/>
                                  </p:stCondLst>
                                  <p:childTnLst>
                                    <p:animRot by="21600000">
                                      <p:cBhvr>
                                        <p:cTn id="12" dur="2000" fill="hold"/>
                                        <p:tgtEl>
                                          <p:spTgt spid="3">
                                            <p:txEl>
                                              <p:pRg st="1" end="1"/>
                                            </p:txEl>
                                          </p:spTgt>
                                        </p:tgtEl>
                                        <p:attrNameLst>
                                          <p:attrName>r</p:attrName>
                                        </p:attrNameLst>
                                      </p:cBhvr>
                                    </p:animRot>
                                  </p:childTnLst>
                                </p:cTn>
                              </p:par>
                              <p:par>
                                <p:cTn id="13" presetID="8" presetClass="emph" presetSubtype="0" fill="hold" grpId="0" nodeType="withEffect">
                                  <p:stCondLst>
                                    <p:cond delay="0"/>
                                  </p:stCondLst>
                                  <p:childTnLst>
                                    <p:animRot by="21600000">
                                      <p:cBhvr>
                                        <p:cTn id="14"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heni\Documents\BACKGROUND PPT\p45.jpg"/>
          <p:cNvPicPr>
            <a:picLocks noChangeAspect="1" noChangeArrowheads="1"/>
          </p:cNvPicPr>
          <p:nvPr/>
        </p:nvPicPr>
        <p:blipFill>
          <a:blip r:embed="rId3"/>
          <a:srcRect/>
          <a:stretch>
            <a:fillRect/>
          </a:stretch>
        </p:blipFill>
        <p:spPr bwMode="auto">
          <a:xfrm>
            <a:off x="0" y="0"/>
            <a:ext cx="9143999" cy="685799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57200" y="928670"/>
            <a:ext cx="7901014" cy="5197493"/>
          </a:xfrm>
        </p:spPr>
        <p:txBody>
          <a:bodyPr>
            <a:normAutofit fontScale="85000" lnSpcReduction="10000"/>
          </a:bodyPr>
          <a:lstStyle/>
          <a:p>
            <a:pPr>
              <a:buNone/>
            </a:pPr>
            <a:r>
              <a:rPr lang="sv-SE" dirty="0" smtClean="0"/>
              <a:t>• Pilih dan klik nama huruf (Font), gaya tampilan huruf (Font style), ukuran</a:t>
            </a:r>
            <a:r>
              <a:rPr lang="id-ID" dirty="0" smtClean="0"/>
              <a:t> huruf (Size), jenis garis bawah (Underline), warna huruf (Color) dan efek </a:t>
            </a:r>
            <a:r>
              <a:rPr lang="fi-FI" dirty="0" smtClean="0"/>
              <a:t>khusus lainnya sesuai keinginan kita.</a:t>
            </a:r>
            <a:endParaRPr lang="id-ID" dirty="0" smtClean="0"/>
          </a:p>
          <a:p>
            <a:pPr>
              <a:buNone/>
            </a:pPr>
            <a:r>
              <a:rPr lang="id-ID" dirty="0" smtClean="0"/>
              <a:t>• Klik OK untuk menutup jendela ini. Untuk mengatur perataan tampilan data, dapat dilakukan dengan ;</a:t>
            </a:r>
          </a:p>
          <a:p>
            <a:pPr>
              <a:buNone/>
            </a:pPr>
            <a:r>
              <a:rPr lang="id-ID" dirty="0" smtClean="0"/>
              <a:t>• Sorotlah terlebih dahulu sel/range yang akan diubah tampilannya.</a:t>
            </a:r>
          </a:p>
          <a:p>
            <a:pPr>
              <a:buNone/>
            </a:pPr>
            <a:r>
              <a:rPr lang="id-ID" dirty="0" smtClean="0"/>
              <a:t>• Pilih dan klik menu Format, Cell atau tekan tombol Ctrl+1. Kotak dialog format cell akan ditampilkan.</a:t>
            </a:r>
          </a:p>
          <a:p>
            <a:pPr>
              <a:buNone/>
            </a:pPr>
            <a:r>
              <a:rPr lang="id-ID" dirty="0" smtClean="0"/>
              <a:t>• Pada kotak dialog tersebut pilih tab Alignment, sehingga tampilannya menjadi :</a:t>
            </a:r>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path" presetSubtype="0" accel="50000" decel="50000" fill="hold" grpId="0" nodeType="withEffect">
                                  <p:stCondLst>
                                    <p:cond delay="0"/>
                                  </p:stCondLst>
                                  <p:childTnLst>
                                    <p:animMotion origin="layout" path="M 0 0  C 0.012 -0.02397  0.033 -0.0586  0.058 -0.0586  C 0.095 -0.0586  0.125 -0.02264  0.125 0.02264  C 0.125 0.03729  0.122 0.05061  0.116 0.06259  C 0.117 0.06259  0 0.24239  0 0.24372  C 0 0.24239  -0.117 0.06259  -0.116 0.06259  C -0.122 0.05061  -0.125 0.03729  -0.125 0.02264  C -0.125 -0.02264  -0.095 -0.0586  -0.057 -0.0586  C -0.033 -0.0586  -0.012 -0.02397  0 0  Z" pathEditMode="relative" ptsTypes="">
                                      <p:cBhvr>
                                        <p:cTn id="6" dur="2000" fill="hold"/>
                                        <p:tgtEl>
                                          <p:spTgt spid="3">
                                            <p:txEl>
                                              <p:pRg st="0" end="0"/>
                                            </p:txEl>
                                          </p:spTgt>
                                        </p:tgtEl>
                                        <p:attrNameLst>
                                          <p:attrName>ppt_x</p:attrName>
                                          <p:attrName>ppt_y</p:attrName>
                                        </p:attrNameLst>
                                      </p:cBhvr>
                                    </p:animMotion>
                                  </p:childTnLst>
                                </p:cTn>
                              </p:par>
                              <p:par>
                                <p:cTn id="7" presetID="9" presetClass="path" presetSubtype="0" accel="50000" decel="50000" fill="hold" grpId="0" nodeType="withEffect">
                                  <p:stCondLst>
                                    <p:cond delay="0"/>
                                  </p:stCondLst>
                                  <p:childTnLst>
                                    <p:animMotion origin="layout" path="M 0 0  C 0.012 -0.02397  0.033 -0.0586  0.058 -0.0586  C 0.095 -0.0586  0.125 -0.02264  0.125 0.02264  C 0.125 0.03729  0.122 0.05061  0.116 0.06259  C 0.117 0.06259  0 0.24239  0 0.24372  C 0 0.24239  -0.117 0.06259  -0.116 0.06259  C -0.122 0.05061  -0.125 0.03729  -0.125 0.02264  C -0.125 -0.02264  -0.095 -0.0586  -0.057 -0.0586  C -0.033 -0.0586  -0.012 -0.02397  0 0  Z" pathEditMode="relative" ptsTypes="">
                                      <p:cBhvr>
                                        <p:cTn id="8" dur="2000" fill="hold"/>
                                        <p:tgtEl>
                                          <p:spTgt spid="3">
                                            <p:txEl>
                                              <p:pRg st="1" end="1"/>
                                            </p:txEl>
                                          </p:spTgt>
                                        </p:tgtEl>
                                        <p:attrNameLst>
                                          <p:attrName>ppt_x</p:attrName>
                                          <p:attrName>ppt_y</p:attrName>
                                        </p:attrNameLst>
                                      </p:cBhvr>
                                    </p:animMotion>
                                  </p:childTnLst>
                                </p:cTn>
                              </p:par>
                              <p:par>
                                <p:cTn id="9" presetID="9" presetClass="path" presetSubtype="0" accel="50000" decel="50000" fill="hold" grpId="0" nodeType="withEffect">
                                  <p:stCondLst>
                                    <p:cond delay="0"/>
                                  </p:stCondLst>
                                  <p:childTnLst>
                                    <p:animMotion origin="layout" path="M 0 0  C 0.012 -0.02397  0.033 -0.0586  0.058 -0.0586  C 0.095 -0.0586  0.125 -0.02264  0.125 0.02264  C 0.125 0.03729  0.122 0.05061  0.116 0.06259  C 0.117 0.06259  0 0.24239  0 0.24372  C 0 0.24239  -0.117 0.06259  -0.116 0.06259  C -0.122 0.05061  -0.125 0.03729  -0.125 0.02264  C -0.125 -0.02264  -0.095 -0.0586  -0.057 -0.0586  C -0.033 -0.0586  -0.012 -0.02397  0 0  Z" pathEditMode="relative" ptsTypes="">
                                      <p:cBhvr>
                                        <p:cTn id="10" dur="2000" fill="hold"/>
                                        <p:tgtEl>
                                          <p:spTgt spid="3">
                                            <p:txEl>
                                              <p:pRg st="2" end="2"/>
                                            </p:txEl>
                                          </p:spTgt>
                                        </p:tgtEl>
                                        <p:attrNameLst>
                                          <p:attrName>ppt_x</p:attrName>
                                          <p:attrName>ppt_y</p:attrName>
                                        </p:attrNameLst>
                                      </p:cBhvr>
                                    </p:animMotion>
                                  </p:childTnLst>
                                </p:cTn>
                              </p:par>
                              <p:par>
                                <p:cTn id="11" presetID="9" presetClass="path" presetSubtype="0" accel="50000" decel="50000" fill="hold" grpId="0" nodeType="withEffect">
                                  <p:stCondLst>
                                    <p:cond delay="0"/>
                                  </p:stCondLst>
                                  <p:childTnLst>
                                    <p:animMotion origin="layout" path="M 0 0  C 0.012 -0.02397  0.033 -0.0586  0.058 -0.0586  C 0.095 -0.0586  0.125 -0.02264  0.125 0.02264  C 0.125 0.03729  0.122 0.05061  0.116 0.06259  C 0.117 0.06259  0 0.24239  0 0.24372  C 0 0.24239  -0.117 0.06259  -0.116 0.06259  C -0.122 0.05061  -0.125 0.03729  -0.125 0.02264  C -0.125 -0.02264  -0.095 -0.0586  -0.057 -0.0586  C -0.033 -0.0586  -0.012 -0.02397  0 0  Z" pathEditMode="relative" ptsTypes="">
                                      <p:cBhvr>
                                        <p:cTn id="12" dur="2000" fill="hold"/>
                                        <p:tgtEl>
                                          <p:spTgt spid="3">
                                            <p:txEl>
                                              <p:pRg st="3" end="3"/>
                                            </p:txEl>
                                          </p:spTgt>
                                        </p:tgtEl>
                                        <p:attrNameLst>
                                          <p:attrName>ppt_x</p:attrName>
                                          <p:attrName>ppt_y</p:attrName>
                                        </p:attrNameLst>
                                      </p:cBhvr>
                                    </p:animMotion>
                                  </p:childTnLst>
                                </p:cTn>
                              </p:par>
                              <p:par>
                                <p:cTn id="13" presetID="9" presetClass="path" presetSubtype="0" accel="50000" decel="50000" fill="hold" grpId="0" nodeType="withEffect">
                                  <p:stCondLst>
                                    <p:cond delay="0"/>
                                  </p:stCondLst>
                                  <p:childTnLst>
                                    <p:animMotion origin="layout" path="M 0 0  C 0.012 -0.02397  0.033 -0.0586  0.058 -0.0586  C 0.095 -0.0586  0.125 -0.02264  0.125 0.02264  C 0.125 0.03729  0.122 0.05061  0.116 0.06259  C 0.117 0.06259  0 0.24239  0 0.24372  C 0 0.24239  -0.117 0.06259  -0.116 0.06259  C -0.122 0.05061  -0.125 0.03729  -0.125 0.02264  C -0.125 -0.02264  -0.095 -0.0586  -0.057 -0.0586  C -0.033 -0.0586  -0.012 -0.02397  0 0  Z" pathEditMode="relative" ptsTypes="">
                                      <p:cBhvr>
                                        <p:cTn id="14" dur="2000" fill="hold"/>
                                        <p:tgtEl>
                                          <p:spTgt spid="3">
                                            <p:txEl>
                                              <p:pRg st="4" end="4"/>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heni\Documents\BACKGROUND PPT\p57.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endParaRPr lang="id-ID" dirty="0"/>
          </a:p>
        </p:txBody>
      </p:sp>
      <p:pic>
        <p:nvPicPr>
          <p:cNvPr id="10243" name="Picture 3"/>
          <p:cNvPicPr>
            <a:picLocks noGrp="1" noChangeAspect="1" noChangeArrowheads="1"/>
          </p:cNvPicPr>
          <p:nvPr>
            <p:ph idx="1"/>
          </p:nvPr>
        </p:nvPicPr>
        <p:blipFill>
          <a:blip r:embed="rId4"/>
          <a:srcRect/>
          <a:stretch>
            <a:fillRect/>
          </a:stretch>
        </p:blipFill>
        <p:spPr bwMode="auto">
          <a:xfrm>
            <a:off x="1285852" y="642918"/>
            <a:ext cx="7215238" cy="4786346"/>
          </a:xfrm>
          <a:prstGeom prst="rect">
            <a:avLst/>
          </a:prstGeom>
          <a:noFill/>
          <a:ln w="9525">
            <a:noFill/>
            <a:miter lim="800000"/>
            <a:headEnd/>
            <a:tailEnd/>
          </a:ln>
          <a:effectLst/>
        </p:spPr>
      </p:pic>
      <p:sp>
        <p:nvSpPr>
          <p:cNvPr id="6" name="Rectangle 5"/>
          <p:cNvSpPr/>
          <p:nvPr/>
        </p:nvSpPr>
        <p:spPr>
          <a:xfrm>
            <a:off x="1857356" y="5715016"/>
            <a:ext cx="6072230" cy="646331"/>
          </a:xfrm>
          <a:prstGeom prst="rect">
            <a:avLst/>
          </a:prstGeom>
        </p:spPr>
        <p:txBody>
          <a:bodyPr wrap="square">
            <a:spAutoFit/>
          </a:bodyPr>
          <a:lstStyle/>
          <a:p>
            <a:r>
              <a:rPr lang="id-ID" b="1" dirty="0" smtClean="0"/>
              <a:t>Gambar 3.25. Pengaturan Tampilan Data Huruf/Teks</a:t>
            </a:r>
          </a:p>
          <a:p>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with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plus(in)">
                                      <p:cBhvr>
                                        <p:cTn id="7" dur="2000"/>
                                        <p:tgtEl>
                                          <p:spTgt spid="10243"/>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Horizont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eni\Documents\BACKGROUND PPT\p67.jpg"/>
          <p:cNvPicPr>
            <a:picLocks noChangeAspect="1" noChangeArrowheads="1"/>
          </p:cNvPicPr>
          <p:nvPr/>
        </p:nvPicPr>
        <p:blipFill>
          <a:blip r:embed="rId3"/>
          <a:srcRect/>
          <a:stretch>
            <a:fillRect/>
          </a:stretch>
        </p:blipFill>
        <p:spPr bwMode="auto">
          <a:xfrm>
            <a:off x="0" y="0"/>
            <a:ext cx="9143999" cy="6857999"/>
          </a:xfrm>
          <a:prstGeom prst="rect">
            <a:avLst/>
          </a:prstGeom>
          <a:noFill/>
        </p:spPr>
      </p:pic>
      <p:sp>
        <p:nvSpPr>
          <p:cNvPr id="2" name="Title 1"/>
          <p:cNvSpPr>
            <a:spLocks noGrp="1"/>
          </p:cNvSpPr>
          <p:nvPr>
            <p:ph type="title"/>
          </p:nvPr>
        </p:nvSpPr>
        <p:spPr/>
        <p:txBody>
          <a:bodyPr/>
          <a:lstStyle/>
          <a:p>
            <a:endParaRPr lang="id-ID" dirty="0"/>
          </a:p>
        </p:txBody>
      </p:sp>
      <p:pic>
        <p:nvPicPr>
          <p:cNvPr id="2051" name="Picture 3"/>
          <p:cNvPicPr>
            <a:picLocks noGrp="1" noChangeAspect="1" noChangeArrowheads="1"/>
          </p:cNvPicPr>
          <p:nvPr>
            <p:ph idx="1"/>
          </p:nvPr>
        </p:nvPicPr>
        <p:blipFill>
          <a:blip r:embed="rId4"/>
          <a:srcRect/>
          <a:stretch>
            <a:fillRect/>
          </a:stretch>
        </p:blipFill>
        <p:spPr bwMode="auto">
          <a:xfrm>
            <a:off x="1142976" y="285728"/>
            <a:ext cx="6858048" cy="5072098"/>
          </a:xfrm>
          <a:prstGeom prst="rect">
            <a:avLst/>
          </a:prstGeom>
          <a:noFill/>
          <a:ln w="9525">
            <a:noFill/>
            <a:miter lim="800000"/>
            <a:headEnd/>
            <a:tailEnd/>
          </a:ln>
          <a:effectLst/>
        </p:spPr>
      </p:pic>
      <p:sp>
        <p:nvSpPr>
          <p:cNvPr id="6" name="Rectangle 5"/>
          <p:cNvSpPr/>
          <p:nvPr/>
        </p:nvSpPr>
        <p:spPr>
          <a:xfrm>
            <a:off x="1428728" y="5715016"/>
            <a:ext cx="6072230" cy="369332"/>
          </a:xfrm>
          <a:prstGeom prst="rect">
            <a:avLst/>
          </a:prstGeom>
        </p:spPr>
        <p:txBody>
          <a:bodyPr wrap="square">
            <a:spAutoFit/>
          </a:bodyPr>
          <a:lstStyle/>
          <a:p>
            <a:r>
              <a:rPr lang="id-ID" b="1" dirty="0" smtClean="0"/>
              <a:t>Gambar 3.26. Pengaturan Perataan Tampilan Data</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path" presetSubtype="0" accel="50000" decel="50000" fill="hold" nodeType="withEffect">
                                  <p:stCondLst>
                                    <p:cond delay="0"/>
                                  </p:stCondLst>
                                  <p:childTnLst>
                                    <p:animMotion origin="layout" path="M 0 0  L 0.073 -0.09724  L 0.177 -0.09724  L 0.25 0  L 0.25 0.13854  L 0.177 0.23578  L 0.073 0.23578  L 0 0.13854  L 0 0  Z" pathEditMode="relative" ptsTypes="">
                                      <p:cBhvr>
                                        <p:cTn id="6" dur="2000" fill="hold"/>
                                        <p:tgtEl>
                                          <p:spTgt spid="2051"/>
                                        </p:tgtEl>
                                        <p:attrNameLst>
                                          <p:attrName>ppt_x</p:attrName>
                                          <p:attrName>ppt_y</p:attrName>
                                        </p:attrNameLst>
                                      </p:cBhvr>
                                    </p:animMotion>
                                  </p:childTnLst>
                                </p:cTn>
                              </p:par>
                              <p:par>
                                <p:cTn id="7" presetID="13" presetClass="entr" presetSubtype="16"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animEffect transition="in" filter="plus(in)">
                                      <p:cBhvr>
                                        <p:cTn id="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heni\Documents\BACKGROUND PPT\p27.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57200" y="285728"/>
            <a:ext cx="8229600" cy="6357982"/>
          </a:xfrm>
        </p:spPr>
        <p:txBody>
          <a:bodyPr>
            <a:normAutofit fontScale="85000" lnSpcReduction="10000"/>
          </a:bodyPr>
          <a:lstStyle/>
          <a:p>
            <a:pPr>
              <a:buNone/>
            </a:pPr>
            <a:r>
              <a:rPr lang="fi-FI" dirty="0" smtClean="0"/>
              <a:t>• Pilihan Horizontal digunakan untuk memilih perataan tampilan teks</a:t>
            </a:r>
            <a:r>
              <a:rPr lang="id-ID" dirty="0" smtClean="0"/>
              <a:t> secara horizontal. Lihat Gambar ;</a:t>
            </a:r>
          </a:p>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buNone/>
            </a:pPr>
            <a:r>
              <a:rPr lang="id-ID" b="1" dirty="0" smtClean="0"/>
              <a:t>	</a:t>
            </a:r>
          </a:p>
          <a:p>
            <a:pPr>
              <a:buNone/>
            </a:pPr>
            <a:r>
              <a:rPr lang="id-ID" b="1" dirty="0" smtClean="0"/>
              <a:t>	</a:t>
            </a:r>
          </a:p>
          <a:p>
            <a:pPr>
              <a:buNone/>
            </a:pPr>
            <a:r>
              <a:rPr lang="id-ID" b="1" dirty="0" smtClean="0"/>
              <a:t>	</a:t>
            </a:r>
          </a:p>
          <a:p>
            <a:pPr>
              <a:buNone/>
            </a:pPr>
            <a:endParaRPr lang="id-ID" b="1" dirty="0" smtClean="0"/>
          </a:p>
          <a:p>
            <a:pPr>
              <a:buNone/>
            </a:pPr>
            <a:r>
              <a:rPr lang="id-ID" b="1" dirty="0" smtClean="0"/>
              <a:t>	Gambar 3.26. Pengaturan Perataan Tampilan Data Secara Horizontal</a:t>
            </a:r>
            <a:endParaRPr lang="id-ID" dirty="0"/>
          </a:p>
        </p:txBody>
      </p:sp>
      <p:pic>
        <p:nvPicPr>
          <p:cNvPr id="7" name="Picture 2"/>
          <p:cNvPicPr>
            <a:picLocks noChangeAspect="1" noChangeArrowheads="1"/>
          </p:cNvPicPr>
          <p:nvPr/>
        </p:nvPicPr>
        <p:blipFill>
          <a:blip r:embed="rId4"/>
          <a:srcRect/>
          <a:stretch>
            <a:fillRect/>
          </a:stretch>
        </p:blipFill>
        <p:spPr bwMode="auto">
          <a:xfrm>
            <a:off x="857224" y="1285860"/>
            <a:ext cx="7500990" cy="4214842"/>
          </a:xfrm>
          <a:prstGeom prst="rect">
            <a:avLst/>
          </a:prstGeom>
          <a:noFill/>
          <a:ln w="9525">
            <a:noFill/>
            <a:miter lim="800000"/>
            <a:headEnd/>
            <a:tailEnd/>
          </a:ln>
          <a:effectLst/>
        </p:spPr>
      </p:pic>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1" nodeType="with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grpId="1" nodeType="withEffect">
                                  <p:stCondLst>
                                    <p:cond delay="0"/>
                                  </p:stCondLst>
                                  <p:iterate type="lt">
                                    <p:tmPct val="10000"/>
                                  </p:iterate>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2000"/>
                                        <p:tgtEl>
                                          <p:spTgt spid="3">
                                            <p:txEl>
                                              <p:pRg st="7" end="7"/>
                                            </p:txEl>
                                          </p:spTgt>
                                        </p:tgtEl>
                                      </p:cBhvr>
                                    </p:animEffect>
                                    <p:anim calcmode="lin" valueType="num">
                                      <p:cBhvr>
                                        <p:cTn id="13"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7" end="7"/>
                                            </p:txEl>
                                          </p:spTgt>
                                        </p:tgtEl>
                                        <p:attrNameLst>
                                          <p:attrName>ppt_h</p:attrName>
                                        </p:attrNameLst>
                                      </p:cBhvr>
                                      <p:tavLst>
                                        <p:tav tm="0">
                                          <p:val>
                                            <p:strVal val="#ppt_h"/>
                                          </p:val>
                                        </p:tav>
                                        <p:tav tm="100000">
                                          <p:val>
                                            <p:strVal val="#ppt_h"/>
                                          </p:val>
                                        </p:tav>
                                      </p:tavLst>
                                    </p:anim>
                                  </p:childTnLst>
                                </p:cTn>
                              </p:par>
                              <p:par>
                                <p:cTn id="15" presetID="45" presetClass="entr" presetSubtype="0" fill="hold" grpId="1" nodeType="withEffect">
                                  <p:stCondLst>
                                    <p:cond delay="0"/>
                                  </p:stCondLst>
                                  <p:iterate type="lt">
                                    <p:tmPct val="10000"/>
                                  </p:iterate>
                                  <p:childTnLst>
                                    <p:set>
                                      <p:cBhvr>
                                        <p:cTn id="16" dur="1" fill="hold">
                                          <p:stCondLst>
                                            <p:cond delay="0"/>
                                          </p:stCondLst>
                                        </p:cTn>
                                        <p:tgtEl>
                                          <p:spTgt spid="3">
                                            <p:txEl>
                                              <p:pRg st="8" end="8"/>
                                            </p:txEl>
                                          </p:spTgt>
                                        </p:tgtEl>
                                        <p:attrNameLst>
                                          <p:attrName>style.visibility</p:attrName>
                                        </p:attrNameLst>
                                      </p:cBhvr>
                                      <p:to>
                                        <p:strVal val="visible"/>
                                      </p:to>
                                    </p:set>
                                    <p:animEffect transition="in" filter="fade">
                                      <p:cBhvr>
                                        <p:cTn id="17" dur="2000"/>
                                        <p:tgtEl>
                                          <p:spTgt spid="3">
                                            <p:txEl>
                                              <p:pRg st="8" end="8"/>
                                            </p:txEl>
                                          </p:spTgt>
                                        </p:tgtEl>
                                      </p:cBhvr>
                                    </p:animEffect>
                                    <p:anim calcmode="lin" valueType="num">
                                      <p:cBhvr>
                                        <p:cTn id="18"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8" end="8"/>
                                            </p:txEl>
                                          </p:spTgt>
                                        </p:tgtEl>
                                        <p:attrNameLst>
                                          <p:attrName>ppt_h</p:attrName>
                                        </p:attrNameLst>
                                      </p:cBhvr>
                                      <p:tavLst>
                                        <p:tav tm="0">
                                          <p:val>
                                            <p:strVal val="#ppt_h"/>
                                          </p:val>
                                        </p:tav>
                                        <p:tav tm="100000">
                                          <p:val>
                                            <p:strVal val="#ppt_h"/>
                                          </p:val>
                                        </p:tav>
                                      </p:tavLst>
                                    </p:anim>
                                  </p:childTnLst>
                                </p:cTn>
                              </p:par>
                              <p:par>
                                <p:cTn id="20" presetID="45" presetClass="entr" presetSubtype="0" fill="hold" grpId="1" nodeType="withEffect">
                                  <p:stCondLst>
                                    <p:cond delay="0"/>
                                  </p:stCondLst>
                                  <p:iterate type="lt">
                                    <p:tmPct val="10000"/>
                                  </p:iterate>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2000"/>
                                        <p:tgtEl>
                                          <p:spTgt spid="3">
                                            <p:txEl>
                                              <p:pRg st="9" end="9"/>
                                            </p:txEl>
                                          </p:spTgt>
                                        </p:tgtEl>
                                      </p:cBhvr>
                                    </p:animEffect>
                                    <p:anim calcmode="lin" valueType="num">
                                      <p:cBhvr>
                                        <p:cTn id="23" dur="200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9" end="9"/>
                                            </p:txEl>
                                          </p:spTgt>
                                        </p:tgtEl>
                                        <p:attrNameLst>
                                          <p:attrName>ppt_h</p:attrName>
                                        </p:attrNameLst>
                                      </p:cBhvr>
                                      <p:tavLst>
                                        <p:tav tm="0">
                                          <p:val>
                                            <p:strVal val="#ppt_h"/>
                                          </p:val>
                                        </p:tav>
                                        <p:tav tm="100000">
                                          <p:val>
                                            <p:strVal val="#ppt_h"/>
                                          </p:val>
                                        </p:tav>
                                      </p:tavLst>
                                    </p:anim>
                                  </p:childTnLst>
                                </p:cTn>
                              </p:par>
                              <p:par>
                                <p:cTn id="25" presetID="45" presetClass="entr" presetSubtype="0" fill="hold" grpId="1" nodeType="withEffect">
                                  <p:stCondLst>
                                    <p:cond delay="0"/>
                                  </p:stCondLst>
                                  <p:iterate type="lt">
                                    <p:tmPct val="10000"/>
                                  </p:iterate>
                                  <p:childTnLst>
                                    <p:set>
                                      <p:cBhvr>
                                        <p:cTn id="26" dur="1" fill="hold">
                                          <p:stCondLst>
                                            <p:cond delay="0"/>
                                          </p:stCondLst>
                                        </p:cTn>
                                        <p:tgtEl>
                                          <p:spTgt spid="3">
                                            <p:txEl>
                                              <p:pRg st="11" end="11"/>
                                            </p:txEl>
                                          </p:spTgt>
                                        </p:tgtEl>
                                        <p:attrNameLst>
                                          <p:attrName>style.visibility</p:attrName>
                                        </p:attrNameLst>
                                      </p:cBhvr>
                                      <p:to>
                                        <p:strVal val="visible"/>
                                      </p:to>
                                    </p:set>
                                    <p:animEffect transition="in" filter="fade">
                                      <p:cBhvr>
                                        <p:cTn id="27" dur="2000"/>
                                        <p:tgtEl>
                                          <p:spTgt spid="3">
                                            <p:txEl>
                                              <p:pRg st="11" end="11"/>
                                            </p:txEl>
                                          </p:spTgt>
                                        </p:tgtEl>
                                      </p:cBhvr>
                                    </p:animEffect>
                                    <p:anim calcmode="lin" valueType="num">
                                      <p:cBhvr>
                                        <p:cTn id="28" dur="2000" fill="hold"/>
                                        <p:tgtEl>
                                          <p:spTgt spid="3">
                                            <p:txEl>
                                              <p:pRg st="11" end="11"/>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11" end="11"/>
                                            </p:txEl>
                                          </p:spTgt>
                                        </p:tgtEl>
                                        <p:attrNameLst>
                                          <p:attrName>ppt_h</p:attrName>
                                        </p:attrNameLst>
                                      </p:cBhvr>
                                      <p:tavLst>
                                        <p:tav tm="0">
                                          <p:val>
                                            <p:strVal val="#ppt_h"/>
                                          </p:val>
                                        </p:tav>
                                        <p:tav tm="100000">
                                          <p:val>
                                            <p:strVal val="#ppt_h"/>
                                          </p:val>
                                        </p:tav>
                                      </p:tavLst>
                                    </p:anim>
                                  </p:childTnLst>
                                </p:cTn>
                              </p:par>
                              <p:par>
                                <p:cTn id="30" presetID="21" presetClass="entr" presetSubtype="4" fill="hold"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heel(4)">
                                      <p:cBhvr>
                                        <p:cTn id="3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F:\BACKGROUND PPT\p14.jpg"/>
          <p:cNvPicPr>
            <a:picLocks noChangeAspect="1" noChangeArrowheads="1"/>
          </p:cNvPicPr>
          <p:nvPr/>
        </p:nvPicPr>
        <p:blipFill>
          <a:blip r:embed="rId3"/>
          <a:srcRect/>
          <a:stretch>
            <a:fillRect/>
          </a:stretch>
        </p:blipFill>
        <p:spPr bwMode="auto">
          <a:xfrm>
            <a:off x="1" y="0"/>
            <a:ext cx="9143999" cy="6858000"/>
          </a:xfrm>
          <a:prstGeom prst="rect">
            <a:avLst/>
          </a:prstGeom>
          <a:noFill/>
        </p:spPr>
      </p:pic>
      <p:sp>
        <p:nvSpPr>
          <p:cNvPr id="2" name="Title 1"/>
          <p:cNvSpPr>
            <a:spLocks noGrp="1"/>
          </p:cNvSpPr>
          <p:nvPr>
            <p:ph type="title"/>
          </p:nvPr>
        </p:nvSpPr>
        <p:spPr>
          <a:xfrm>
            <a:off x="500034" y="571480"/>
            <a:ext cx="8858312" cy="357190"/>
          </a:xfrm>
        </p:spPr>
        <p:txBody>
          <a:bodyPr>
            <a:normAutofit fontScale="90000"/>
          </a:bodyPr>
          <a:lstStyle/>
          <a:p>
            <a:r>
              <a:rPr lang="id-ID" dirty="0" smtClean="0"/>
              <a:t>2. Mengenal Elemen Jendela Excel 2000</a:t>
            </a:r>
            <a:endParaRPr lang="id-ID" dirty="0"/>
          </a:p>
        </p:txBody>
      </p:sp>
      <p:pic>
        <p:nvPicPr>
          <p:cNvPr id="7" name="Picture 4"/>
          <p:cNvPicPr>
            <a:picLocks noGrp="1" noChangeAspect="1" noChangeArrowheads="1"/>
          </p:cNvPicPr>
          <p:nvPr>
            <p:ph idx="1"/>
          </p:nvPr>
        </p:nvPicPr>
        <p:blipFill>
          <a:blip r:embed="rId4"/>
          <a:srcRect/>
          <a:stretch>
            <a:fillRect/>
          </a:stretch>
        </p:blipFill>
        <p:spPr bwMode="auto">
          <a:xfrm>
            <a:off x="1285852" y="1285860"/>
            <a:ext cx="7072362" cy="4643470"/>
          </a:xfrm>
          <a:prstGeom prst="rect">
            <a:avLst/>
          </a:prstGeom>
          <a:noFill/>
          <a:ln w="9525">
            <a:noFill/>
            <a:miter lim="800000"/>
            <a:headEnd/>
            <a:tailEnd/>
          </a:ln>
          <a:effectLst/>
        </p:spPr>
      </p:pic>
      <p:sp>
        <p:nvSpPr>
          <p:cNvPr id="8" name="Rectangle 7"/>
          <p:cNvSpPr/>
          <p:nvPr/>
        </p:nvSpPr>
        <p:spPr>
          <a:xfrm>
            <a:off x="2285984" y="6000768"/>
            <a:ext cx="4643470" cy="369332"/>
          </a:xfrm>
          <a:prstGeom prst="rect">
            <a:avLst/>
          </a:prstGeom>
        </p:spPr>
        <p:txBody>
          <a:bodyPr wrap="square">
            <a:spAutoFit/>
          </a:bodyPr>
          <a:lstStyle/>
          <a:p>
            <a:r>
              <a:rPr lang="nn-NO" b="1" dirty="0" smtClean="0"/>
              <a:t>Gambar 3.2. Elemen Jendela Microsoft Excel</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path" presetSubtype="0" accel="50000" decel="50000" fill="hold" nodeType="withEffect">
                                  <p:stCondLst>
                                    <p:cond delay="0"/>
                                  </p:stCondLst>
                                  <p:childTnLst>
                                    <p:animMotion origin="layout" path="M 0 0  L 0 -0.196  L 0.25 0  L 0 0  Z" pathEditMode="relative" ptsTypes="">
                                      <p:cBhvr>
                                        <p:cTn id="6" dur="2000" fill="hold"/>
                                        <p:tgtEl>
                                          <p:spTgt spid="7"/>
                                        </p:tgtEl>
                                        <p:attrNameLst>
                                          <p:attrName>ppt_x</p:attrName>
                                          <p:attrName>ppt_y</p:attrName>
                                        </p:attrNameLst>
                                      </p:cBhvr>
                                    </p:animMotion>
                                  </p:childTnLst>
                                </p:cTn>
                              </p:par>
                              <p:par>
                                <p:cTn id="7" presetID="7" presetClass="entr" presetSubtype="4"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anim calcmode="lin" valueType="num">
                                      <p:cBhvr additive="base">
                                        <p:cTn id="9" dur="2000" fill="hold"/>
                                        <p:tgtEl>
                                          <p:spTgt spid="8"/>
                                        </p:tgtEl>
                                        <p:attrNameLst>
                                          <p:attrName>ppt_x</p:attrName>
                                        </p:attrNameLst>
                                      </p:cBhvr>
                                      <p:tavLst>
                                        <p:tav tm="0">
                                          <p:val>
                                            <p:strVal val="#ppt_x"/>
                                          </p:val>
                                        </p:tav>
                                        <p:tav tm="100000">
                                          <p:val>
                                            <p:strVal val="#ppt_x"/>
                                          </p:val>
                                        </p:tav>
                                      </p:tavLst>
                                    </p:anim>
                                    <p:anim calcmode="lin" valueType="num">
                                      <p:cBhvr additive="base">
                                        <p:cTn id="10"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grpId="0" nodeType="clickEffect">
                                  <p:stCondLst>
                                    <p:cond delay="0"/>
                                  </p:stCondLst>
                                  <p:childTnLst>
                                    <p:animEffect transition="out" filter="fade">
                                      <p:cBhvr>
                                        <p:cTn id="14" dur="500" tmFilter="0, 0; .2, .5; .8, .5; 1, 0"/>
                                        <p:tgtEl>
                                          <p:spTgt spid="2"/>
                                        </p:tgtEl>
                                      </p:cBhvr>
                                    </p:animEffect>
                                    <p:animScale>
                                      <p:cBhvr>
                                        <p:cTn id="15"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heni\Documents\BACKGROUND PPT\p1.jpg"/>
          <p:cNvPicPr>
            <a:picLocks noChangeAspect="1" noChangeArrowheads="1"/>
          </p:cNvPicPr>
          <p:nvPr/>
        </p:nvPicPr>
        <p:blipFill>
          <a:blip r:embed="rId3"/>
          <a:srcRect/>
          <a:stretch>
            <a:fillRect/>
          </a:stretch>
        </p:blipFill>
        <p:spPr bwMode="auto">
          <a:xfrm>
            <a:off x="0" y="0"/>
            <a:ext cx="9143999" cy="6858000"/>
          </a:xfrm>
          <a:prstGeom prst="rect">
            <a:avLst/>
          </a:prstGeom>
          <a:noFill/>
        </p:spPr>
      </p:pic>
      <p:sp>
        <p:nvSpPr>
          <p:cNvPr id="2" name="Title 1"/>
          <p:cNvSpPr>
            <a:spLocks noGrp="1"/>
          </p:cNvSpPr>
          <p:nvPr>
            <p:ph type="title"/>
          </p:nvPr>
        </p:nvSpPr>
        <p:spPr/>
        <p:txBody>
          <a:bodyPr/>
          <a:lstStyle/>
          <a:p>
            <a:endParaRPr lang="id-ID" dirty="0"/>
          </a:p>
        </p:txBody>
      </p:sp>
      <p:sp>
        <p:nvSpPr>
          <p:cNvPr id="5" name="Content Placeholder 4"/>
          <p:cNvSpPr>
            <a:spLocks noGrp="1"/>
          </p:cNvSpPr>
          <p:nvPr>
            <p:ph idx="1"/>
          </p:nvPr>
        </p:nvSpPr>
        <p:spPr>
          <a:xfrm>
            <a:off x="457200" y="214290"/>
            <a:ext cx="8229600" cy="6643710"/>
          </a:xfrm>
        </p:spPr>
        <p:txBody>
          <a:bodyPr>
            <a:normAutofit/>
          </a:bodyPr>
          <a:lstStyle/>
          <a:p>
            <a:r>
              <a:rPr lang="fi-FI" dirty="0" smtClean="0"/>
              <a:t>Pilihan Vertical digunakan untuk memilih perataan tampilan teks secara</a:t>
            </a:r>
            <a:r>
              <a:rPr lang="id-ID" dirty="0" smtClean="0"/>
              <a:t> vertikal. Lihat Gambar ;</a:t>
            </a:r>
          </a:p>
          <a:p>
            <a:endParaRPr lang="id-ID" dirty="0" smtClean="0"/>
          </a:p>
          <a:p>
            <a:endParaRPr lang="id-ID" dirty="0" smtClean="0"/>
          </a:p>
          <a:p>
            <a:endParaRPr lang="id-ID" dirty="0" smtClean="0"/>
          </a:p>
          <a:p>
            <a:pPr>
              <a:buNone/>
            </a:pPr>
            <a:endParaRPr lang="id-ID" b="1" dirty="0" smtClean="0"/>
          </a:p>
          <a:p>
            <a:pPr>
              <a:buNone/>
            </a:pPr>
            <a:endParaRPr lang="id-ID" b="1" dirty="0" smtClean="0"/>
          </a:p>
          <a:p>
            <a:pPr>
              <a:buNone/>
            </a:pPr>
            <a:endParaRPr lang="id-ID" b="1" dirty="0" smtClean="0"/>
          </a:p>
          <a:p>
            <a:pPr>
              <a:buNone/>
            </a:pPr>
            <a:r>
              <a:rPr lang="id-ID" b="1" dirty="0" smtClean="0"/>
              <a:t>	Gambar 3.27. Pengaturan Perataan Tampilan Data Secara Vertikal</a:t>
            </a:r>
            <a:endParaRPr lang="id-ID" dirty="0"/>
          </a:p>
        </p:txBody>
      </p:sp>
      <p:pic>
        <p:nvPicPr>
          <p:cNvPr id="8" name="Picture 2"/>
          <p:cNvPicPr>
            <a:picLocks noChangeAspect="1" noChangeArrowheads="1"/>
          </p:cNvPicPr>
          <p:nvPr/>
        </p:nvPicPr>
        <p:blipFill>
          <a:blip r:embed="rId4"/>
          <a:srcRect/>
          <a:stretch>
            <a:fillRect/>
          </a:stretch>
        </p:blipFill>
        <p:spPr bwMode="auto">
          <a:xfrm>
            <a:off x="928663" y="1857364"/>
            <a:ext cx="7358114" cy="3072617"/>
          </a:xfrm>
          <a:prstGeom prst="rect">
            <a:avLst/>
          </a:prstGeom>
          <a:noFill/>
          <a:ln w="9525">
            <a:noFill/>
            <a:miter lim="800000"/>
            <a:headEnd/>
            <a:tailEnd/>
          </a:ln>
          <a:effectLst/>
        </p:spPr>
      </p:pic>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20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7" end="7"/>
                                            </p:txEl>
                                          </p:spTgt>
                                        </p:tgtEl>
                                        <p:attrNameLst>
                                          <p:attrName>style.visibility</p:attrName>
                                        </p:attrNameLst>
                                      </p:cBhvr>
                                      <p:to>
                                        <p:strVal val="visible"/>
                                      </p:to>
                                    </p:set>
                                    <p:animEffect transition="in" filter="wipe(down)">
                                      <p:cBhvr>
                                        <p:cTn id="10" dur="2000"/>
                                        <p:tgtEl>
                                          <p:spTgt spid="5">
                                            <p:txEl>
                                              <p:pRg st="7" end="7"/>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4" presetClass="path" presetSubtype="0" accel="50000" decel="50000" fill="hold" nodeType="clickEffect">
                                  <p:stCondLst>
                                    <p:cond delay="0"/>
                                  </p:stCondLst>
                                  <p:childTnLst>
                                    <p:animMotion origin="layout" path="M 0 0  C 0.004 -0.00533  0.01 -0.00799  0.015 -0.00799  C 0.022 -0.00799  0.029 -0.004  0.033 0.00266  C 0.05 0.0293  0.063 0.0879  0.063 0.15715  C 0.063 0.15715  0.063 0.15848  0.063 0.15848  C 0.063 0.15848  0.063 0.15982  0.063 0.15982  C 0.063 0.22907  0.05 0.289  0.033 0.31563  C 0.029 0.32096  0.022 0.32496  0.015 0.32496  C 0.01 0.32496  0.004 0.32229  0 0.31697  C -0.004 0.31164  -0.006 0.30498  -0.006 0.29699  C -0.006 0.28767  -0.003 0.27968  0.002 0.27435  C 0.022 0.25038  0.066 0.23306  0.118 0.23306  C 0.118 0.23306  0.119 0.23306  0.119 0.23306  C 0.119 0.23306  0.12 0.23306  0.12 0.23306  C 0.172 0.23306  0.217 0.25038  0.237 0.27435  C 0.241 0.27968  0.244 0.28767  0.244 0.29699  C 0.244 0.30498  0.242 0.31164  0.238 0.31697  C 0.234 0.32229  0.229 0.32496  0.223 0.32496  C 0.216 0.32496  0.21 0.32096  0.206 0.31563  C 0.188 0.289  0.175 0.22907  0.175 0.15982  C 0.175 0.15982  0.175 0.15848  0.175 0.15848  C 0.175 0.15848  0.175 0.15715  0.175 0.15715  C 0.175 0.0879  0.188 0.0293  0.206 0.00133  C 0.21 -0.004  0.216 -0.00799  0.223 -0.00799  C 0.229 -0.00799  0.234 -0.00533  0.238 0  C 0.242 0.00533  0.244 0.01332  0.244 0.01998  C 0.244 0.0293  0.241 0.03729  0.237 0.04395  C 0.217 0.06659  0.172 0.0839  0.12 0.0839  C 0.12 0.0839  0.12 0.0839  0.119 0.0839  C 0.119 0.0839  0.118 0.0839  0.118 0.0839  C 0.066 0.0839  0.022 0.06659  0.002 0.04395  C -0.003 0.03729  -0.006 0.0293  -0.006 0.01998  C -0.006 0.01332  -0.004 0.00533  0 0  Z" pathEditMode="relative" ptsTypes="">
                                      <p:cBhvr>
                                        <p:cTn id="14" dur="20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heni\Documents\BACKGROUND PPT\p64.jpg"/>
          <p:cNvPicPr>
            <a:picLocks noChangeAspect="1" noChangeArrowheads="1"/>
          </p:cNvPicPr>
          <p:nvPr/>
        </p:nvPicPr>
        <p:blipFill>
          <a:blip r:embed="rId4"/>
          <a:srcRect/>
          <a:stretch>
            <a:fillRect/>
          </a:stretch>
        </p:blipFill>
        <p:spPr bwMode="auto">
          <a:xfrm>
            <a:off x="0" y="0"/>
            <a:ext cx="9143999" cy="68580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1285852" y="214290"/>
            <a:ext cx="8229600" cy="6126163"/>
          </a:xfrm>
        </p:spPr>
        <p:txBody>
          <a:bodyPr>
            <a:normAutofit/>
          </a:bodyPr>
          <a:lstStyle/>
          <a:p>
            <a:pPr>
              <a:buNone/>
            </a:pPr>
            <a:r>
              <a:rPr lang="id-ID" dirty="0" smtClean="0"/>
              <a:t>• Kotak Orientasi, digunakan untuk mengatur orientasi/arah perataan data </a:t>
            </a:r>
            <a:r>
              <a:rPr lang="pt-BR" dirty="0" smtClean="0"/>
              <a:t>dengan derajat posisi kemiringanya</a:t>
            </a:r>
            <a:r>
              <a:rPr lang="id-ID" dirty="0" smtClean="0"/>
              <a:t>.</a:t>
            </a:r>
            <a:endParaRPr lang="id-ID" b="1" dirty="0" smtClean="0"/>
          </a:p>
          <a:p>
            <a:pPr>
              <a:buNone/>
            </a:pPr>
            <a:endParaRPr lang="id-ID" b="1" dirty="0" smtClean="0"/>
          </a:p>
          <a:p>
            <a:pPr>
              <a:buNone/>
            </a:pPr>
            <a:endParaRPr lang="id-ID" b="1" dirty="0" smtClean="0"/>
          </a:p>
          <a:p>
            <a:pPr>
              <a:buNone/>
            </a:pPr>
            <a:endParaRPr lang="id-ID" b="1" dirty="0" smtClean="0"/>
          </a:p>
          <a:p>
            <a:pPr>
              <a:buNone/>
            </a:pPr>
            <a:r>
              <a:rPr lang="id-ID" b="1" dirty="0" smtClean="0"/>
              <a:t>	</a:t>
            </a:r>
            <a:r>
              <a:rPr lang="it-IT" b="1" dirty="0" smtClean="0"/>
              <a:t>Gambar 3.28. Pengaturan Orientasi Perataan Tampilan Data</a:t>
            </a:r>
          </a:p>
          <a:p>
            <a:pPr>
              <a:buNone/>
            </a:pPr>
            <a:r>
              <a:rPr lang="id-ID" dirty="0" smtClean="0"/>
              <a:t>	      	• Klik OK untuk menutup jendela ini.</a:t>
            </a:r>
            <a:endParaRPr lang="id-ID" dirty="0"/>
          </a:p>
        </p:txBody>
      </p:sp>
      <p:pic>
        <p:nvPicPr>
          <p:cNvPr id="6" name="Picture 3"/>
          <p:cNvPicPr>
            <a:picLocks noChangeAspect="1" noChangeArrowheads="1"/>
          </p:cNvPicPr>
          <p:nvPr/>
        </p:nvPicPr>
        <p:blipFill>
          <a:blip r:embed="rId5"/>
          <a:srcRect/>
          <a:stretch>
            <a:fillRect/>
          </a:stretch>
        </p:blipFill>
        <p:spPr bwMode="auto">
          <a:xfrm>
            <a:off x="1643042" y="2143116"/>
            <a:ext cx="7215206" cy="2428892"/>
          </a:xfrm>
          <a:prstGeom prst="rect">
            <a:avLst/>
          </a:prstGeom>
          <a:noFill/>
          <a:ln w="9525">
            <a:noFill/>
            <a:miter lim="800000"/>
            <a:headEnd/>
            <a:tailEnd/>
          </a:ln>
          <a:effectLst/>
        </p:spPr>
      </p:pic>
    </p:spTree>
  </p:cSld>
  <p:clrMapOvr>
    <a:masterClrMapping/>
  </p:clrMapOvr>
  <p:transition spd="med" advClick="0" advTm="5000">
    <p:wheel spokes="8"/>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iterate type="lt">
                                    <p:tmPct val="10000"/>
                                  </p:iterate>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000"/>
                                        <p:tgtEl>
                                          <p:spTgt spid="3">
                                            <p:txEl>
                                              <p:pRg st="4" end="4"/>
                                            </p:txEl>
                                          </p:spTgt>
                                        </p:tgtEl>
                                      </p:cBhvr>
                                    </p:animEffect>
                                    <p:anim calcmode="lin" valueType="num">
                                      <p:cBhvr>
                                        <p:cTn id="13"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4" end="4"/>
                                            </p:txEl>
                                          </p:spTgt>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iterate type="lt">
                                    <p:tmPct val="10000"/>
                                  </p:iterate>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anim calcmode="lin" valueType="num">
                                      <p:cBhvr>
                                        <p:cTn id="18"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5" end="5"/>
                                            </p:txEl>
                                          </p:spTgt>
                                        </p:tgtEl>
                                        <p:attrNameLst>
                                          <p:attrName>ppt_h</p:attrName>
                                        </p:attrNameLst>
                                      </p:cBhvr>
                                      <p:tavLst>
                                        <p:tav tm="0">
                                          <p:val>
                                            <p:strVal val="#ppt_h"/>
                                          </p:val>
                                        </p:tav>
                                        <p:tav tm="100000">
                                          <p:val>
                                            <p:strVal val="#ppt_h"/>
                                          </p:val>
                                        </p:tav>
                                      </p:tavLst>
                                    </p:anim>
                                  </p:childTnLst>
                                </p:cTn>
                              </p:par>
                              <p:par>
                                <p:cTn id="20" presetID="8" presetClass="path" presetSubtype="0" accel="50000" decel="50000" fill="hold" nodeType="withEffect">
                                  <p:stCondLst>
                                    <p:cond delay="0"/>
                                  </p:stCondLst>
                                  <p:childTnLst>
                                    <p:animMotion origin="layout" path="M 0 0  L 0.167 0  L 0.21 0.22246  L -0.04 0.22246  L 0 0  Z" pathEditMode="relative" ptsTypes="">
                                      <p:cBhvr>
                                        <p:cTn id="21"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C:\Users\heni\Documents\BACKGROUND PPT\p48.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id-ID" dirty="0" smtClean="0"/>
              <a:t>20. </a:t>
            </a:r>
            <a:r>
              <a:rPr lang="id-ID" b="1" dirty="0" smtClean="0"/>
              <a:t>Edit Data</a:t>
            </a:r>
            <a:endParaRPr lang="id-ID" dirty="0"/>
          </a:p>
        </p:txBody>
      </p:sp>
      <p:sp>
        <p:nvSpPr>
          <p:cNvPr id="7" name="Content Placeholder 6"/>
          <p:cNvSpPr>
            <a:spLocks noGrp="1"/>
          </p:cNvSpPr>
          <p:nvPr>
            <p:ph idx="1"/>
          </p:nvPr>
        </p:nvSpPr>
        <p:spPr/>
        <p:txBody>
          <a:bodyPr/>
          <a:lstStyle/>
          <a:p>
            <a:pPr algn="just">
              <a:lnSpc>
                <a:spcPct val="150000"/>
              </a:lnSpc>
              <a:buNone/>
            </a:pPr>
            <a:r>
              <a:rPr lang="id-ID" dirty="0" smtClean="0"/>
              <a:t>	Dalam materi edit data ini, kita akan membahas bagaimana caranya menyalin data (copy), memindahkan data (cut), menyisip baris dan kolom (insert), menghapus baris dan kolom (delete) dan bagaimana caranya memberi bingkai dari data yang kita buat.</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par>
                                <p:cTn id="10" presetID="26" presetClass="emph" presetSubtype="0" fill="hold" grpId="0" nodeType="withEffect">
                                  <p:stCondLst>
                                    <p:cond delay="0"/>
                                  </p:stCondLst>
                                  <p:childTnLst>
                                    <p:animEffect transition="out" filter="fade">
                                      <p:cBhvr>
                                        <p:cTn id="11" dur="2000" tmFilter="0, 0; .2, .5; .8, .5; 1, 0"/>
                                        <p:tgtEl>
                                          <p:spTgt spid="7">
                                            <p:txEl>
                                              <p:pRg st="0" end="0"/>
                                            </p:txEl>
                                          </p:spTgt>
                                        </p:tgtEl>
                                      </p:cBhvr>
                                    </p:animEffect>
                                    <p:animScale>
                                      <p:cBhvr>
                                        <p:cTn id="12" dur="1000" autoRev="1" fill="hold"/>
                                        <p:tgtEl>
                                          <p:spTgt spid="7">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eni\Documents\BACKGROUND PPT\p66.jpg"/>
          <p:cNvPicPr>
            <a:picLocks noChangeAspect="1" noChangeArrowheads="1"/>
          </p:cNvPicPr>
          <p:nvPr/>
        </p:nvPicPr>
        <p:blipFill>
          <a:blip r:embed="rId3"/>
          <a:srcRect/>
          <a:stretch>
            <a:fillRect/>
          </a:stretch>
        </p:blipFill>
        <p:spPr bwMode="auto">
          <a:xfrm>
            <a:off x="0" y="0"/>
            <a:ext cx="9144000" cy="68580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 name="Title 1"/>
          <p:cNvSpPr>
            <a:spLocks noGrp="1"/>
          </p:cNvSpPr>
          <p:nvPr>
            <p:ph type="title"/>
          </p:nvPr>
        </p:nvSpPr>
        <p:spPr/>
        <p:txBody>
          <a:bodyPr/>
          <a:lstStyle/>
          <a:p>
            <a:r>
              <a:rPr lang="id-ID" dirty="0" smtClean="0"/>
              <a:t>21. </a:t>
            </a:r>
            <a:r>
              <a:rPr lang="id-ID" b="1" dirty="0" smtClean="0"/>
              <a:t>Menyalin Data (Copy)</a:t>
            </a:r>
            <a:endParaRPr lang="id-ID" dirty="0"/>
          </a:p>
        </p:txBody>
      </p:sp>
      <p:sp>
        <p:nvSpPr>
          <p:cNvPr id="3" name="Content Placeholder 2"/>
          <p:cNvSpPr>
            <a:spLocks noGrp="1"/>
          </p:cNvSpPr>
          <p:nvPr>
            <p:ph idx="1"/>
          </p:nvPr>
        </p:nvSpPr>
        <p:spPr>
          <a:xfrm>
            <a:off x="457200" y="1600200"/>
            <a:ext cx="8229600" cy="4829196"/>
          </a:xfrm>
        </p:spPr>
        <p:txBody>
          <a:bodyPr>
            <a:normAutofit/>
          </a:bodyPr>
          <a:lstStyle/>
          <a:p>
            <a:pPr>
              <a:buNone/>
            </a:pPr>
            <a:r>
              <a:rPr lang="id-ID" dirty="0" smtClean="0"/>
              <a:t>	</a:t>
            </a:r>
            <a:r>
              <a:rPr lang="de-DE" dirty="0" smtClean="0"/>
              <a:t>• Sorotlah terlebih dahulu sel/range yang akan di salin.</a:t>
            </a:r>
          </a:p>
          <a:p>
            <a:pPr>
              <a:buNone/>
            </a:pPr>
            <a:r>
              <a:rPr lang="id-ID" dirty="0" smtClean="0"/>
              <a:t>	• Pilih dan klik menu Edit, Copy atau cukup dengan menekan tombol Ctrl+C.</a:t>
            </a:r>
          </a:p>
          <a:p>
            <a:pPr>
              <a:buNone/>
            </a:pPr>
            <a:r>
              <a:rPr lang="id-ID" dirty="0" smtClean="0"/>
              <a:t>	</a:t>
            </a:r>
            <a:r>
              <a:rPr lang="sv-SE" dirty="0" smtClean="0"/>
              <a:t>• Pindahkan penunjuk sel ke lokasi yang dinginkan.</a:t>
            </a:r>
          </a:p>
          <a:p>
            <a:pPr>
              <a:buNone/>
            </a:pPr>
            <a:r>
              <a:rPr lang="id-ID" dirty="0" smtClean="0"/>
              <a:t>	• Pilih dan klik menu Edit, Paste atau dengan menekan tombol Ctrl+V.</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par>
                                <p:cTn id="8" presetID="9" presetClass="path" presetSubtype="0" accel="50000" decel="50000" fill="hold" grpId="0" nodeType="withEffect">
                                  <p:stCondLst>
                                    <p:cond delay="0"/>
                                  </p:stCondLst>
                                  <p:childTnLst>
                                    <p:animMotion origin="layout" path="M 0 0  C 0.012 -0.024  0.033 -0.05867  0.058 -0.05867  C 0.095 -0.05867  0.125 -0.02267  0.125 0.02267  C 0.125 0.03733  0.122 0.05067  0.116 0.06267  C 0.117 0.06267  0 0.24267  0 0.244  C 0 0.24267  -0.117 0.06267  -0.116 0.06267  C -0.122 0.05067  -0.125 0.03733  -0.125 0.02267  C -0.125 -0.02267  -0.095 -0.05867  -0.057 -0.05867  C -0.033 -0.05867  -0.012 -0.024  0 0  Z" pathEditMode="relative" ptsTypes="">
                                      <p:cBhvr>
                                        <p:cTn id="9" dur="2000" fill="hold"/>
                                        <p:tgtEl>
                                          <p:spTgt spid="3">
                                            <p:txEl>
                                              <p:pRg st="0" end="0"/>
                                            </p:txEl>
                                          </p:spTgt>
                                        </p:tgtEl>
                                        <p:attrNameLst>
                                          <p:attrName>ppt_x</p:attrName>
                                          <p:attrName>ppt_y</p:attrName>
                                        </p:attrNameLst>
                                      </p:cBhvr>
                                    </p:animMotion>
                                  </p:childTnLst>
                                </p:cTn>
                              </p:par>
                              <p:par>
                                <p:cTn id="10" presetID="9" presetClass="path" presetSubtype="0" accel="50000" decel="50000" fill="hold" grpId="0" nodeType="withEffect">
                                  <p:stCondLst>
                                    <p:cond delay="0"/>
                                  </p:stCondLst>
                                  <p:childTnLst>
                                    <p:animMotion origin="layout" path="M 0 0  C 0.012 -0.024  0.033 -0.05867  0.058 -0.05867  C 0.095 -0.05867  0.125 -0.02267  0.125 0.02267  C 0.125 0.03733  0.122 0.05067  0.116 0.06267  C 0.117 0.06267  0 0.24267  0 0.244  C 0 0.24267  -0.117 0.06267  -0.116 0.06267  C -0.122 0.05067  -0.125 0.03733  -0.125 0.02267  C -0.125 -0.02267  -0.095 -0.05867  -0.057 -0.05867  C -0.033 -0.05867  -0.012 -0.024  0 0  Z" pathEditMode="relative" ptsTypes="">
                                      <p:cBhvr>
                                        <p:cTn id="11" dur="2000" fill="hold"/>
                                        <p:tgtEl>
                                          <p:spTgt spid="3">
                                            <p:txEl>
                                              <p:pRg st="1" end="1"/>
                                            </p:txEl>
                                          </p:spTgt>
                                        </p:tgtEl>
                                        <p:attrNameLst>
                                          <p:attrName>ppt_x</p:attrName>
                                          <p:attrName>ppt_y</p:attrName>
                                        </p:attrNameLst>
                                      </p:cBhvr>
                                    </p:animMotion>
                                  </p:childTnLst>
                                </p:cTn>
                              </p:par>
                              <p:par>
                                <p:cTn id="12" presetID="9" presetClass="path" presetSubtype="0" accel="50000" decel="50000" fill="hold" grpId="0" nodeType="withEffect">
                                  <p:stCondLst>
                                    <p:cond delay="0"/>
                                  </p:stCondLst>
                                  <p:childTnLst>
                                    <p:animMotion origin="layout" path="M 0 0  C 0.012 -0.024  0.033 -0.05867  0.058 -0.05867  C 0.095 -0.05867  0.125 -0.02267  0.125 0.02267  C 0.125 0.03733  0.122 0.05067  0.116 0.06267  C 0.117 0.06267  0 0.24267  0 0.244  C 0 0.24267  -0.117 0.06267  -0.116 0.06267  C -0.122 0.05067  -0.125 0.03733  -0.125 0.02267  C -0.125 -0.02267  -0.095 -0.05867  -0.057 -0.05867  C -0.033 -0.05867  -0.012 -0.024  0 0  Z" pathEditMode="relative" ptsTypes="">
                                      <p:cBhvr>
                                        <p:cTn id="13" dur="2000" fill="hold"/>
                                        <p:tgtEl>
                                          <p:spTgt spid="3">
                                            <p:txEl>
                                              <p:pRg st="2" end="2"/>
                                            </p:txEl>
                                          </p:spTgt>
                                        </p:tgtEl>
                                        <p:attrNameLst>
                                          <p:attrName>ppt_x</p:attrName>
                                          <p:attrName>ppt_y</p:attrName>
                                        </p:attrNameLst>
                                      </p:cBhvr>
                                    </p:animMotion>
                                  </p:childTnLst>
                                </p:cTn>
                              </p:par>
                              <p:par>
                                <p:cTn id="14" presetID="9" presetClass="path" presetSubtype="0" accel="50000" decel="50000" fill="hold" grpId="0" nodeType="withEffect">
                                  <p:stCondLst>
                                    <p:cond delay="0"/>
                                  </p:stCondLst>
                                  <p:childTnLst>
                                    <p:animMotion origin="layout" path="M 0 0  C 0.012 -0.024  0.033 -0.05867  0.058 -0.05867  C 0.095 -0.05867  0.125 -0.02267  0.125 0.02267  C 0.125 0.03733  0.122 0.05067  0.116 0.06267  C 0.117 0.06267  0 0.24267  0 0.244  C 0 0.24267  -0.117 0.06267  -0.116 0.06267  C -0.122 0.05067  -0.125 0.03733  -0.125 0.02267  C -0.125 -0.02267  -0.095 -0.05867  -0.057 -0.05867  C -0.033 -0.05867  -0.012 -0.024  0 0  Z" pathEditMode="relative" ptsTypes="">
                                      <p:cBhvr>
                                        <p:cTn id="15" dur="2000" fill="hold"/>
                                        <p:tgtEl>
                                          <p:spTgt spid="3">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heni\Documents\BACKGROUND PPT\p12.jpg"/>
          <p:cNvPicPr>
            <a:picLocks noChangeAspect="1" noChangeArrowheads="1"/>
          </p:cNvPicPr>
          <p:nvPr/>
        </p:nvPicPr>
        <p:blipFill>
          <a:blip r:embed="rId3"/>
          <a:srcRect/>
          <a:stretch>
            <a:fillRect/>
          </a:stretch>
        </p:blipFill>
        <p:spPr bwMode="auto">
          <a:xfrm>
            <a:off x="0" y="0"/>
            <a:ext cx="9143999" cy="6858000"/>
          </a:xfrm>
          <a:prstGeom prst="rect">
            <a:avLst/>
          </a:prstGeom>
          <a:noFill/>
        </p:spPr>
      </p:pic>
      <p:sp>
        <p:nvSpPr>
          <p:cNvPr id="2" name="Title 1"/>
          <p:cNvSpPr>
            <a:spLocks noGrp="1"/>
          </p:cNvSpPr>
          <p:nvPr>
            <p:ph type="title"/>
          </p:nvPr>
        </p:nvSpPr>
        <p:spPr/>
        <p:txBody>
          <a:bodyPr/>
          <a:lstStyle/>
          <a:p>
            <a:r>
              <a:rPr lang="id-ID" dirty="0" smtClean="0"/>
              <a:t>22. </a:t>
            </a:r>
            <a:r>
              <a:rPr lang="id-ID" b="1" dirty="0" smtClean="0"/>
              <a:t>Memindahkan Data (Cut)</a:t>
            </a:r>
            <a:endParaRPr lang="id-ID" dirty="0"/>
          </a:p>
        </p:txBody>
      </p:sp>
      <p:sp>
        <p:nvSpPr>
          <p:cNvPr id="3" name="Content Placeholder 2"/>
          <p:cNvSpPr>
            <a:spLocks noGrp="1"/>
          </p:cNvSpPr>
          <p:nvPr>
            <p:ph idx="1"/>
          </p:nvPr>
        </p:nvSpPr>
        <p:spPr/>
        <p:txBody>
          <a:bodyPr>
            <a:normAutofit/>
          </a:bodyPr>
          <a:lstStyle/>
          <a:p>
            <a:pPr>
              <a:buNone/>
            </a:pPr>
            <a:r>
              <a:rPr lang="id-ID" dirty="0" smtClean="0"/>
              <a:t>• Sorotlah terlebih dahulu sel/range yang akan dipindahkan.</a:t>
            </a:r>
          </a:p>
          <a:p>
            <a:pPr>
              <a:buNone/>
            </a:pPr>
            <a:r>
              <a:rPr lang="id-ID" dirty="0" smtClean="0"/>
              <a:t>• Pilih dan klik menu Edit, Cut atau cukup dengan menekan tombol Ctrl+X</a:t>
            </a:r>
          </a:p>
          <a:p>
            <a:pPr>
              <a:buNone/>
            </a:pPr>
            <a:r>
              <a:rPr lang="sv-SE" dirty="0" smtClean="0"/>
              <a:t>• Pindahkan penunjuk sel ke lokasi yang dinginkan.</a:t>
            </a:r>
          </a:p>
          <a:p>
            <a:pPr>
              <a:buNone/>
            </a:pPr>
            <a:r>
              <a:rPr lang="id-ID" dirty="0" smtClean="0"/>
              <a:t>• Pilih dan klik menu Edit, Paste atau dengan menekan tombol Ctrl+V.</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par>
                                <p:cTn id="14" presetID="35" presetClass="entr" presetSubtype="0" fill="hold" grpId="0"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2000"/>
                                        <p:tgtEl>
                                          <p:spTgt spid="3">
                                            <p:txEl>
                                              <p:pRg st="0" end="0"/>
                                            </p:txEl>
                                          </p:spTgt>
                                        </p:tgtEl>
                                      </p:cBhvr>
                                    </p:animEffect>
                                    <p:anim calcmode="lin" valueType="num">
                                      <p:cBhvr>
                                        <p:cTn id="17"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8"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9" dur="2000" fill="hold"/>
                                        <p:tgtEl>
                                          <p:spTgt spid="3">
                                            <p:txEl>
                                              <p:pRg st="0" end="0"/>
                                            </p:txEl>
                                          </p:spTgt>
                                        </p:tgtEl>
                                        <p:attrNameLst>
                                          <p:attrName>ppt_w</p:attrName>
                                        </p:attrNameLst>
                                      </p:cBhvr>
                                      <p:tavLst>
                                        <p:tav tm="0">
                                          <p:val>
                                            <p:fltVal val="0"/>
                                          </p:val>
                                        </p:tav>
                                        <p:tav tm="100000">
                                          <p:val>
                                            <p:strVal val="#ppt_w"/>
                                          </p:val>
                                        </p:tav>
                                      </p:tavLst>
                                    </p:anim>
                                  </p:childTnLst>
                                </p:cTn>
                              </p:par>
                              <p:par>
                                <p:cTn id="20" presetID="35" presetClass="entr" presetSubtype="0"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anim calcmode="lin" valueType="num">
                                      <p:cBhvr>
                                        <p:cTn id="23"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4"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3">
                                            <p:txEl>
                                              <p:pRg st="1" end="1"/>
                                            </p:txEl>
                                          </p:spTgt>
                                        </p:tgtEl>
                                        <p:attrNameLst>
                                          <p:attrName>ppt_w</p:attrName>
                                        </p:attrNameLst>
                                      </p:cBhvr>
                                      <p:tavLst>
                                        <p:tav tm="0">
                                          <p:val>
                                            <p:fltVal val="0"/>
                                          </p:val>
                                        </p:tav>
                                        <p:tav tm="100000">
                                          <p:val>
                                            <p:strVal val="#ppt_w"/>
                                          </p:val>
                                        </p:tav>
                                      </p:tavLst>
                                    </p:anim>
                                  </p:childTnLst>
                                </p:cTn>
                              </p:par>
                              <p:par>
                                <p:cTn id="26" presetID="35" presetClass="entr" presetSubtype="0" fill="hold" grpId="0"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anim calcmode="lin" valueType="num">
                                      <p:cBhvr>
                                        <p:cTn id="29"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0"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2000" fill="hold"/>
                                        <p:tgtEl>
                                          <p:spTgt spid="3">
                                            <p:txEl>
                                              <p:pRg st="2" end="2"/>
                                            </p:txEl>
                                          </p:spTgt>
                                        </p:tgtEl>
                                        <p:attrNameLst>
                                          <p:attrName>ppt_w</p:attrName>
                                        </p:attrNameLst>
                                      </p:cBhvr>
                                      <p:tavLst>
                                        <p:tav tm="0">
                                          <p:val>
                                            <p:fltVal val="0"/>
                                          </p:val>
                                        </p:tav>
                                        <p:tav tm="100000">
                                          <p:val>
                                            <p:strVal val="#ppt_w"/>
                                          </p:val>
                                        </p:tav>
                                      </p:tavLst>
                                    </p:anim>
                                  </p:childTnLst>
                                </p:cTn>
                              </p:par>
                              <p:par>
                                <p:cTn id="32" presetID="35" presetClass="entr" presetSubtype="0" fill="hold" grpId="0"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2000"/>
                                        <p:tgtEl>
                                          <p:spTgt spid="3">
                                            <p:txEl>
                                              <p:pRg st="3" end="3"/>
                                            </p:txEl>
                                          </p:spTgt>
                                        </p:tgtEl>
                                      </p:cBhvr>
                                    </p:animEffect>
                                    <p:anim calcmode="lin" valueType="num">
                                      <p:cBhvr>
                                        <p:cTn id="35"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36"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7"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heni\Documents\BACKGROUND PPT\p50.jpg"/>
          <p:cNvPicPr>
            <a:picLocks noChangeAspect="1" noChangeArrowheads="1"/>
          </p:cNvPicPr>
          <p:nvPr/>
        </p:nvPicPr>
        <p:blipFill>
          <a:blip r:embed="rId3"/>
          <a:srcRect/>
          <a:stretch>
            <a:fillRect/>
          </a:stretch>
        </p:blipFill>
        <p:spPr bwMode="auto">
          <a:xfrm>
            <a:off x="0" y="0"/>
            <a:ext cx="9143999" cy="68580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2" name="Title 1"/>
          <p:cNvSpPr>
            <a:spLocks noGrp="1"/>
          </p:cNvSpPr>
          <p:nvPr>
            <p:ph type="title"/>
          </p:nvPr>
        </p:nvSpPr>
        <p:spPr>
          <a:xfrm>
            <a:off x="1142976" y="357166"/>
            <a:ext cx="8229600" cy="1143000"/>
          </a:xfrm>
        </p:spPr>
        <p:txBody>
          <a:bodyPr>
            <a:normAutofit/>
          </a:bodyPr>
          <a:lstStyle/>
          <a:p>
            <a:r>
              <a:rPr lang="id-ID" b="1" dirty="0" smtClean="0">
                <a:solidFill>
                  <a:schemeClr val="bg1"/>
                </a:solidFill>
              </a:rPr>
              <a:t>22. Menyisip Baris/Kolom (Insert)</a:t>
            </a:r>
            <a:r>
              <a:rPr lang="id-ID" dirty="0" smtClean="0">
                <a:solidFill>
                  <a:schemeClr val="bg1"/>
                </a:solidFill>
              </a:rPr>
              <a:t> </a:t>
            </a:r>
            <a:endParaRPr lang="id-ID" dirty="0">
              <a:solidFill>
                <a:schemeClr val="bg1"/>
              </a:solidFill>
            </a:endParaRPr>
          </a:p>
        </p:txBody>
      </p:sp>
      <p:sp>
        <p:nvSpPr>
          <p:cNvPr id="3" name="Content Placeholder 2"/>
          <p:cNvSpPr>
            <a:spLocks noGrp="1"/>
          </p:cNvSpPr>
          <p:nvPr>
            <p:ph idx="1"/>
          </p:nvPr>
        </p:nvSpPr>
        <p:spPr>
          <a:xfrm>
            <a:off x="1643042" y="1571612"/>
            <a:ext cx="7286676" cy="4286280"/>
          </a:xfrm>
        </p:spPr>
        <p:txBody>
          <a:bodyPr>
            <a:normAutofit fontScale="85000" lnSpcReduction="20000"/>
          </a:bodyPr>
          <a:lstStyle/>
          <a:p>
            <a:pPr>
              <a:buNone/>
            </a:pPr>
            <a:r>
              <a:rPr lang="id-ID" dirty="0" smtClean="0">
                <a:solidFill>
                  <a:schemeClr val="bg1"/>
                </a:solidFill>
              </a:rPr>
              <a:t>	Kadangkala kita ingin menyisip baris/kolom karena ada data yang tertinggal.</a:t>
            </a:r>
          </a:p>
          <a:p>
            <a:pPr>
              <a:buNone/>
            </a:pPr>
            <a:r>
              <a:rPr lang="id-ID" dirty="0" smtClean="0">
                <a:solidFill>
                  <a:schemeClr val="bg1"/>
                </a:solidFill>
              </a:rPr>
              <a:t>Perhatikan kembali tabel diatas.</a:t>
            </a:r>
          </a:p>
          <a:p>
            <a:pPr>
              <a:buNone/>
            </a:pPr>
            <a:r>
              <a:rPr lang="id-ID" dirty="0" smtClean="0">
                <a:solidFill>
                  <a:schemeClr val="bg1"/>
                </a:solidFill>
              </a:rPr>
              <a:t>	1. Menyisip Baris</a:t>
            </a:r>
          </a:p>
          <a:p>
            <a:pPr>
              <a:buNone/>
            </a:pPr>
            <a:r>
              <a:rPr lang="id-ID" dirty="0" smtClean="0">
                <a:solidFill>
                  <a:schemeClr val="bg1"/>
                </a:solidFill>
              </a:rPr>
              <a:t>	</a:t>
            </a:r>
            <a:r>
              <a:rPr lang="fi-FI" dirty="0" smtClean="0">
                <a:solidFill>
                  <a:schemeClr val="bg1"/>
                </a:solidFill>
              </a:rPr>
              <a:t>Kita akan menyisip baris pada lokasi baris kelima karena lupa</a:t>
            </a:r>
            <a:r>
              <a:rPr lang="id-ID" dirty="0" smtClean="0">
                <a:solidFill>
                  <a:schemeClr val="bg1"/>
                </a:solidFill>
              </a:rPr>
              <a:t> memasukan barang Motherboar pada lokasi tersebut, maka caranya ;</a:t>
            </a:r>
          </a:p>
          <a:p>
            <a:pPr>
              <a:buNone/>
            </a:pPr>
            <a:r>
              <a:rPr lang="id-ID" dirty="0" smtClean="0">
                <a:solidFill>
                  <a:schemeClr val="bg1"/>
                </a:solidFill>
              </a:rPr>
              <a:t>• Letakkanlah penunjuk mouse disel mana saja asal berada pada lokasi </a:t>
            </a:r>
            <a:r>
              <a:rPr lang="fi-FI" dirty="0" smtClean="0">
                <a:solidFill>
                  <a:schemeClr val="bg1"/>
                </a:solidFill>
              </a:rPr>
              <a:t>baris kelima. (misal sel B5)</a:t>
            </a:r>
          </a:p>
          <a:p>
            <a:pPr>
              <a:buNone/>
            </a:pPr>
            <a:r>
              <a:rPr lang="id-ID" dirty="0" smtClean="0">
                <a:solidFill>
                  <a:schemeClr val="bg1"/>
                </a:solidFill>
              </a:rPr>
              <a:t>• Pilih dan klik menu Insert, Rows.</a:t>
            </a:r>
            <a:endParaRPr lang="id-ID" dirty="0">
              <a:solidFill>
                <a:schemeClr val="bg1"/>
              </a:solidFill>
            </a:endParaRPr>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1000" autoRev="1" fill="hold">
                                          <p:stCondLst>
                                            <p:cond delay="0"/>
                                          </p:stCondLst>
                                        </p:cTn>
                                        <p:tgtEl>
                                          <p:spTgt spid="2"/>
                                        </p:tgtEl>
                                        <p:attrNameLst>
                                          <p:attrName>ppt_w</p:attrName>
                                        </p:attrNameLst>
                                      </p:cBhvr>
                                    </p:anim>
                                    <p:anim by="(#ppt_w*0.50)" calcmode="lin" valueType="num">
                                      <p:cBhvr>
                                        <p:cTn id="8" dur="1000" decel="50000" autoRev="1" fill="hold">
                                          <p:stCondLst>
                                            <p:cond delay="0"/>
                                          </p:stCondLst>
                                        </p:cTn>
                                        <p:tgtEl>
                                          <p:spTgt spid="2"/>
                                        </p:tgtEl>
                                        <p:attrNameLst>
                                          <p:attrName>ppt_x</p:attrName>
                                        </p:attrNameLst>
                                      </p:cBhvr>
                                    </p:anim>
                                    <p:anim from="(-#ppt_h/2)" to="(#ppt_y)" calcmode="lin" valueType="num">
                                      <p:cBhvr>
                                        <p:cTn id="9" dur="2000" fill="hold">
                                          <p:stCondLst>
                                            <p:cond delay="0"/>
                                          </p:stCondLst>
                                        </p:cTn>
                                        <p:tgtEl>
                                          <p:spTgt spid="2"/>
                                        </p:tgtEl>
                                        <p:attrNameLst>
                                          <p:attrName>ppt_y</p:attrName>
                                        </p:attrNameLst>
                                      </p:cBhvr>
                                    </p:anim>
                                    <p:animRot by="21600000">
                                      <p:cBhvr>
                                        <p:cTn id="10" dur="2000" fill="hold">
                                          <p:stCondLst>
                                            <p:cond delay="0"/>
                                          </p:stCondLst>
                                        </p:cTn>
                                        <p:tgtEl>
                                          <p:spTgt spid="2"/>
                                        </p:tgtEl>
                                        <p:attrNameLst>
                                          <p:attrName>r</p:attrName>
                                        </p:attrNameLst>
                                      </p:cBhvr>
                                    </p:animRot>
                                  </p:childTnLst>
                                </p:cTn>
                              </p:par>
                              <p:par>
                                <p:cTn id="11" presetID="19" presetClass="entr" presetSubtype="1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5000" fill="hold"/>
                                        <p:tgtEl>
                                          <p:spTgt spid="3">
                                            <p:txEl>
                                              <p:pRg st="0" end="0"/>
                                            </p:txEl>
                                          </p:spTgt>
                                        </p:tgtEl>
                                        <p:attrNameLst>
                                          <p:attrName>ppt_h</p:attrName>
                                        </p:attrNameLst>
                                      </p:cBhvr>
                                      <p:tavLst>
                                        <p:tav tm="0">
                                          <p:val>
                                            <p:strVal val="#ppt_h"/>
                                          </p:val>
                                        </p:tav>
                                        <p:tav tm="100000">
                                          <p:val>
                                            <p:strVal val="#ppt_h"/>
                                          </p:val>
                                        </p:tav>
                                      </p:tavLst>
                                    </p:anim>
                                  </p:childTnLst>
                                </p:cTn>
                              </p:par>
                              <p:par>
                                <p:cTn id="15" presetID="19" presetClass="entr" presetSubtype="1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8" dur="5000" fill="hold"/>
                                        <p:tgtEl>
                                          <p:spTgt spid="3">
                                            <p:txEl>
                                              <p:pRg st="1" end="1"/>
                                            </p:txEl>
                                          </p:spTgt>
                                        </p:tgtEl>
                                        <p:attrNameLst>
                                          <p:attrName>ppt_h</p:attrName>
                                        </p:attrNameLst>
                                      </p:cBhvr>
                                      <p:tavLst>
                                        <p:tav tm="0">
                                          <p:val>
                                            <p:strVal val="#ppt_h"/>
                                          </p:val>
                                        </p:tav>
                                        <p:tav tm="100000">
                                          <p:val>
                                            <p:strVal val="#ppt_h"/>
                                          </p:val>
                                        </p:tav>
                                      </p:tavLst>
                                    </p:anim>
                                  </p:childTnLst>
                                </p:cTn>
                              </p:par>
                              <p:par>
                                <p:cTn id="19" presetID="19" presetClass="entr" presetSubtype="1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2" dur="5000" fill="hold"/>
                                        <p:tgtEl>
                                          <p:spTgt spid="3">
                                            <p:txEl>
                                              <p:pRg st="2" end="2"/>
                                            </p:txEl>
                                          </p:spTgt>
                                        </p:tgtEl>
                                        <p:attrNameLst>
                                          <p:attrName>ppt_h</p:attrName>
                                        </p:attrNameLst>
                                      </p:cBhvr>
                                      <p:tavLst>
                                        <p:tav tm="0">
                                          <p:val>
                                            <p:strVal val="#ppt_h"/>
                                          </p:val>
                                        </p:tav>
                                        <p:tav tm="100000">
                                          <p:val>
                                            <p:strVal val="#ppt_h"/>
                                          </p:val>
                                        </p:tav>
                                      </p:tavLst>
                                    </p:anim>
                                  </p:childTnLst>
                                </p:cTn>
                              </p:par>
                              <p:par>
                                <p:cTn id="23" presetID="19" presetClass="entr" presetSubtype="1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6" dur="5000" fill="hold"/>
                                        <p:tgtEl>
                                          <p:spTgt spid="3">
                                            <p:txEl>
                                              <p:pRg st="3" end="3"/>
                                            </p:txEl>
                                          </p:spTgt>
                                        </p:tgtEl>
                                        <p:attrNameLst>
                                          <p:attrName>ppt_h</p:attrName>
                                        </p:attrNameLst>
                                      </p:cBhvr>
                                      <p:tavLst>
                                        <p:tav tm="0">
                                          <p:val>
                                            <p:strVal val="#ppt_h"/>
                                          </p:val>
                                        </p:tav>
                                        <p:tav tm="100000">
                                          <p:val>
                                            <p:strVal val="#ppt_h"/>
                                          </p:val>
                                        </p:tav>
                                      </p:tavLst>
                                    </p:anim>
                                  </p:childTnLst>
                                </p:cTn>
                              </p:par>
                              <p:par>
                                <p:cTn id="27" presetID="19" presetClass="entr" presetSubtype="1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0" dur="5000" fill="hold"/>
                                        <p:tgtEl>
                                          <p:spTgt spid="3">
                                            <p:txEl>
                                              <p:pRg st="4" end="4"/>
                                            </p:txEl>
                                          </p:spTgt>
                                        </p:tgtEl>
                                        <p:attrNameLst>
                                          <p:attrName>ppt_h</p:attrName>
                                        </p:attrNameLst>
                                      </p:cBhvr>
                                      <p:tavLst>
                                        <p:tav tm="0">
                                          <p:val>
                                            <p:strVal val="#ppt_h"/>
                                          </p:val>
                                        </p:tav>
                                        <p:tav tm="100000">
                                          <p:val>
                                            <p:strVal val="#ppt_h"/>
                                          </p:val>
                                        </p:tav>
                                      </p:tavLst>
                                    </p:anim>
                                  </p:childTnLst>
                                </p:cTn>
                              </p:par>
                              <p:par>
                                <p:cTn id="31" presetID="19" presetClass="entr" presetSubtype="10"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4" dur="5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heni\Documents\BACKGROUND PPT\p30.jpg"/>
          <p:cNvPicPr>
            <a:picLocks noChangeAspect="1" noChangeArrowheads="1"/>
          </p:cNvPicPr>
          <p:nvPr/>
        </p:nvPicPr>
        <p:blipFill>
          <a:blip r:embed="rId3"/>
          <a:srcRect/>
          <a:stretch>
            <a:fillRect/>
          </a:stretch>
        </p:blipFill>
        <p:spPr bwMode="auto">
          <a:xfrm>
            <a:off x="0" y="0"/>
            <a:ext cx="9143999" cy="6857999"/>
          </a:xfrm>
          <a:prstGeom prst="rect">
            <a:avLst/>
          </a:prstGeom>
          <a:noFill/>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28596" y="571456"/>
            <a:ext cx="8229600" cy="6286544"/>
          </a:xfrm>
        </p:spPr>
        <p:txBody>
          <a:bodyPr>
            <a:normAutofit/>
          </a:bodyPr>
          <a:lstStyle/>
          <a:p>
            <a:pPr>
              <a:buNone/>
            </a:pPr>
            <a:r>
              <a:rPr lang="id-ID" dirty="0" smtClean="0"/>
              <a:t>2. Menyisip Kolom</a:t>
            </a:r>
          </a:p>
          <a:p>
            <a:pPr>
              <a:buNone/>
            </a:pPr>
            <a:r>
              <a:rPr lang="id-ID" dirty="0" smtClean="0"/>
              <a:t>	</a:t>
            </a:r>
            <a:r>
              <a:rPr lang="fi-FI" dirty="0" smtClean="0"/>
              <a:t>Pada saat mengetikan tabel diatas, kita lupa memasukkan kolom satuan</a:t>
            </a:r>
            <a:r>
              <a:rPr lang="id-ID" dirty="0" smtClean="0"/>
              <a:t> setelah kolom jumlah barang. Untuk mengatasi hal tersebut ikuti langkah menyisip kolom berikut ;</a:t>
            </a:r>
          </a:p>
          <a:p>
            <a:r>
              <a:rPr lang="id-ID" dirty="0" smtClean="0"/>
              <a:t>Letakkanlah penunjuk mouse disel mana saja asal berada pada lokasi kolom yang diinginkan. Sebagai contoh kolom E, maka letakkakan di </a:t>
            </a:r>
            <a:r>
              <a:rPr lang="da-DK" dirty="0" smtClean="0"/>
              <a:t>sel E.5 atau E.4 dsb)</a:t>
            </a:r>
          </a:p>
          <a:p>
            <a:r>
              <a:rPr lang="nl-NL" dirty="0" smtClean="0"/>
              <a:t>Pilih dan klik menu Insert, Columns.</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2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2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2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2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2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8" dur="2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C:\Users\heni\Documents\BACKGROUND PPT\p49.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endParaRPr lang="id-ID" dirty="0"/>
          </a:p>
        </p:txBody>
      </p:sp>
      <p:sp>
        <p:nvSpPr>
          <p:cNvPr id="8" name="Content Placeholder 7"/>
          <p:cNvSpPr>
            <a:spLocks noGrp="1"/>
          </p:cNvSpPr>
          <p:nvPr>
            <p:ph idx="1"/>
          </p:nvPr>
        </p:nvSpPr>
        <p:spPr>
          <a:xfrm>
            <a:off x="457200" y="285728"/>
            <a:ext cx="7472386" cy="6215106"/>
          </a:xfrm>
        </p:spPr>
        <p:txBody>
          <a:bodyPr>
            <a:normAutofit fontScale="55000" lnSpcReduction="20000"/>
          </a:bodyPr>
          <a:lstStyle/>
          <a:p>
            <a:r>
              <a:rPr lang="sv-SE" sz="4400" dirty="0" smtClean="0"/>
              <a:t>Jika anda berhasil melakukan proses diatas, maka hasilnya seperti berikut</a:t>
            </a:r>
            <a:r>
              <a:rPr lang="id-ID" sz="4400" dirty="0" smtClean="0"/>
              <a:t> :</a:t>
            </a:r>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sv-SE" dirty="0" smtClean="0"/>
          </a:p>
          <a:p>
            <a:pPr>
              <a:buNone/>
            </a:pPr>
            <a:r>
              <a:rPr lang="id-ID" b="1" dirty="0" smtClean="0"/>
              <a:t>		Gambar 3.30. Menyesip Baris dan Kolom</a:t>
            </a:r>
          </a:p>
          <a:p>
            <a:pPr>
              <a:buNone/>
            </a:pPr>
            <a:endParaRPr lang="id-ID" dirty="0" smtClean="0"/>
          </a:p>
          <a:p>
            <a:pPr>
              <a:buNone/>
            </a:pPr>
            <a:r>
              <a:rPr lang="id-ID" dirty="0" smtClean="0"/>
              <a:t>	</a:t>
            </a:r>
            <a:r>
              <a:rPr lang="id-ID" sz="3600" dirty="0" smtClean="0"/>
              <a:t>Isilah baris dan kolom tersebut dengan data yang terlupakan.</a:t>
            </a:r>
          </a:p>
          <a:p>
            <a:pPr>
              <a:buNone/>
            </a:pPr>
            <a:r>
              <a:rPr lang="id-ID" sz="3600" dirty="0" smtClean="0"/>
              <a:t>	 Tugas Anda: coba pelajari bagaimana caranya menyisipkan suatu sel.</a:t>
            </a:r>
          </a:p>
        </p:txBody>
      </p:sp>
      <p:pic>
        <p:nvPicPr>
          <p:cNvPr id="11" name="Picture 2"/>
          <p:cNvPicPr>
            <a:picLocks noChangeAspect="1" noChangeArrowheads="1"/>
          </p:cNvPicPr>
          <p:nvPr/>
        </p:nvPicPr>
        <p:blipFill>
          <a:blip r:embed="rId4"/>
          <a:srcRect/>
          <a:stretch>
            <a:fillRect/>
          </a:stretch>
        </p:blipFill>
        <p:spPr bwMode="auto">
          <a:xfrm>
            <a:off x="857224" y="1357298"/>
            <a:ext cx="5072098" cy="3214710"/>
          </a:xfrm>
          <a:prstGeom prst="rect">
            <a:avLst/>
          </a:prstGeom>
          <a:noFill/>
          <a:ln w="9525">
            <a:noFill/>
            <a:miter lim="800000"/>
            <a:headEnd/>
            <a:tailEnd/>
          </a:ln>
          <a:effectLst/>
        </p:spPr>
      </p:pic>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3000" fill="hold"/>
                                        <p:tgtEl>
                                          <p:spTgt spid="8">
                                            <p:txEl>
                                              <p:pRg st="0" end="0"/>
                                            </p:txEl>
                                          </p:spTgt>
                                        </p:tgtEl>
                                        <p:attrNameLst>
                                          <p:attrName>ppt_w</p:attrName>
                                        </p:attrNameLst>
                                      </p:cBhvr>
                                      <p:tavLst>
                                        <p:tav tm="0" fmla="#ppt_w*sin(2.5*pi*$)">
                                          <p:val>
                                            <p:fltVal val="0"/>
                                          </p:val>
                                        </p:tav>
                                        <p:tav tm="100000">
                                          <p:val>
                                            <p:fltVal val="1"/>
                                          </p:val>
                                        </p:tav>
                                      </p:tavLst>
                                    </p:anim>
                                    <p:anim calcmode="lin" valueType="num">
                                      <p:cBhvr>
                                        <p:cTn id="8" dur="3000" fill="hold"/>
                                        <p:tgtEl>
                                          <p:spTgt spid="8">
                                            <p:txEl>
                                              <p:pRg st="0" end="0"/>
                                            </p:txEl>
                                          </p:spTgt>
                                        </p:tgtEl>
                                        <p:attrNameLst>
                                          <p:attrName>ppt_h</p:attrName>
                                        </p:attrNameLst>
                                      </p:cBhvr>
                                      <p:tavLst>
                                        <p:tav tm="0">
                                          <p:val>
                                            <p:strVal val="#ppt_h"/>
                                          </p:val>
                                        </p:tav>
                                        <p:tav tm="100000">
                                          <p:val>
                                            <p:strVal val="#ppt_h"/>
                                          </p:val>
                                        </p:tav>
                                      </p:tavLst>
                                    </p:anim>
                                  </p:childTnLst>
                                </p:cTn>
                              </p:par>
                              <p:par>
                                <p:cTn id="9" presetID="19" presetClass="entr" presetSubtype="10" fill="hold" grpId="0" nodeType="withEffect">
                                  <p:stCondLst>
                                    <p:cond delay="0"/>
                                  </p:stCondLst>
                                  <p:childTnLst>
                                    <p:set>
                                      <p:cBhvr>
                                        <p:cTn id="10" dur="1" fill="hold">
                                          <p:stCondLst>
                                            <p:cond delay="0"/>
                                          </p:stCondLst>
                                        </p:cTn>
                                        <p:tgtEl>
                                          <p:spTgt spid="8">
                                            <p:txEl>
                                              <p:pRg st="15" end="15"/>
                                            </p:txEl>
                                          </p:spTgt>
                                        </p:tgtEl>
                                        <p:attrNameLst>
                                          <p:attrName>style.visibility</p:attrName>
                                        </p:attrNameLst>
                                      </p:cBhvr>
                                      <p:to>
                                        <p:strVal val="visible"/>
                                      </p:to>
                                    </p:set>
                                    <p:anim calcmode="lin" valueType="num">
                                      <p:cBhvr>
                                        <p:cTn id="11" dur="3000" fill="hold"/>
                                        <p:tgtEl>
                                          <p:spTgt spid="8">
                                            <p:txEl>
                                              <p:pRg st="15" end="15"/>
                                            </p:txEl>
                                          </p:spTgt>
                                        </p:tgtEl>
                                        <p:attrNameLst>
                                          <p:attrName>ppt_w</p:attrName>
                                        </p:attrNameLst>
                                      </p:cBhvr>
                                      <p:tavLst>
                                        <p:tav tm="0" fmla="#ppt_w*sin(2.5*pi*$)">
                                          <p:val>
                                            <p:fltVal val="0"/>
                                          </p:val>
                                        </p:tav>
                                        <p:tav tm="100000">
                                          <p:val>
                                            <p:fltVal val="1"/>
                                          </p:val>
                                        </p:tav>
                                      </p:tavLst>
                                    </p:anim>
                                    <p:anim calcmode="lin" valueType="num">
                                      <p:cBhvr>
                                        <p:cTn id="12" dur="3000" fill="hold"/>
                                        <p:tgtEl>
                                          <p:spTgt spid="8">
                                            <p:txEl>
                                              <p:pRg st="15" end="15"/>
                                            </p:txEl>
                                          </p:spTgt>
                                        </p:tgtEl>
                                        <p:attrNameLst>
                                          <p:attrName>ppt_h</p:attrName>
                                        </p:attrNameLst>
                                      </p:cBhvr>
                                      <p:tavLst>
                                        <p:tav tm="0">
                                          <p:val>
                                            <p:strVal val="#ppt_h"/>
                                          </p:val>
                                        </p:tav>
                                        <p:tav tm="100000">
                                          <p:val>
                                            <p:strVal val="#ppt_h"/>
                                          </p:val>
                                        </p:tav>
                                      </p:tavLst>
                                    </p:anim>
                                  </p:childTnLst>
                                </p:cTn>
                              </p:par>
                              <p:par>
                                <p:cTn id="13" presetID="19" presetClass="entr" presetSubtype="10" fill="hold" grpId="0" nodeType="withEffect">
                                  <p:stCondLst>
                                    <p:cond delay="0"/>
                                  </p:stCondLst>
                                  <p:childTnLst>
                                    <p:set>
                                      <p:cBhvr>
                                        <p:cTn id="14" dur="1" fill="hold">
                                          <p:stCondLst>
                                            <p:cond delay="0"/>
                                          </p:stCondLst>
                                        </p:cTn>
                                        <p:tgtEl>
                                          <p:spTgt spid="8">
                                            <p:txEl>
                                              <p:pRg st="17" end="17"/>
                                            </p:txEl>
                                          </p:spTgt>
                                        </p:tgtEl>
                                        <p:attrNameLst>
                                          <p:attrName>style.visibility</p:attrName>
                                        </p:attrNameLst>
                                      </p:cBhvr>
                                      <p:to>
                                        <p:strVal val="visible"/>
                                      </p:to>
                                    </p:set>
                                    <p:anim calcmode="lin" valueType="num">
                                      <p:cBhvr>
                                        <p:cTn id="15" dur="3000" fill="hold"/>
                                        <p:tgtEl>
                                          <p:spTgt spid="8">
                                            <p:txEl>
                                              <p:pRg st="17" end="17"/>
                                            </p:txEl>
                                          </p:spTgt>
                                        </p:tgtEl>
                                        <p:attrNameLst>
                                          <p:attrName>ppt_w</p:attrName>
                                        </p:attrNameLst>
                                      </p:cBhvr>
                                      <p:tavLst>
                                        <p:tav tm="0" fmla="#ppt_w*sin(2.5*pi*$)">
                                          <p:val>
                                            <p:fltVal val="0"/>
                                          </p:val>
                                        </p:tav>
                                        <p:tav tm="100000">
                                          <p:val>
                                            <p:fltVal val="1"/>
                                          </p:val>
                                        </p:tav>
                                      </p:tavLst>
                                    </p:anim>
                                    <p:anim calcmode="lin" valueType="num">
                                      <p:cBhvr>
                                        <p:cTn id="16" dur="3000" fill="hold"/>
                                        <p:tgtEl>
                                          <p:spTgt spid="8">
                                            <p:txEl>
                                              <p:pRg st="17" end="17"/>
                                            </p:txEl>
                                          </p:spTgt>
                                        </p:tgtEl>
                                        <p:attrNameLst>
                                          <p:attrName>ppt_h</p:attrName>
                                        </p:attrNameLst>
                                      </p:cBhvr>
                                      <p:tavLst>
                                        <p:tav tm="0">
                                          <p:val>
                                            <p:strVal val="#ppt_h"/>
                                          </p:val>
                                        </p:tav>
                                        <p:tav tm="100000">
                                          <p:val>
                                            <p:strVal val="#ppt_h"/>
                                          </p:val>
                                        </p:tav>
                                      </p:tavLst>
                                    </p:anim>
                                  </p:childTnLst>
                                </p:cTn>
                              </p:par>
                              <p:par>
                                <p:cTn id="17" presetID="19" presetClass="entr" presetSubtype="10" fill="hold" grpId="0" nodeType="withEffect">
                                  <p:stCondLst>
                                    <p:cond delay="0"/>
                                  </p:stCondLst>
                                  <p:childTnLst>
                                    <p:set>
                                      <p:cBhvr>
                                        <p:cTn id="18" dur="1" fill="hold">
                                          <p:stCondLst>
                                            <p:cond delay="0"/>
                                          </p:stCondLst>
                                        </p:cTn>
                                        <p:tgtEl>
                                          <p:spTgt spid="8">
                                            <p:txEl>
                                              <p:pRg st="18" end="18"/>
                                            </p:txEl>
                                          </p:spTgt>
                                        </p:tgtEl>
                                        <p:attrNameLst>
                                          <p:attrName>style.visibility</p:attrName>
                                        </p:attrNameLst>
                                      </p:cBhvr>
                                      <p:to>
                                        <p:strVal val="visible"/>
                                      </p:to>
                                    </p:set>
                                    <p:anim calcmode="lin" valueType="num">
                                      <p:cBhvr>
                                        <p:cTn id="19" dur="3000" fill="hold"/>
                                        <p:tgtEl>
                                          <p:spTgt spid="8">
                                            <p:txEl>
                                              <p:pRg st="18" end="18"/>
                                            </p:txEl>
                                          </p:spTgt>
                                        </p:tgtEl>
                                        <p:attrNameLst>
                                          <p:attrName>ppt_w</p:attrName>
                                        </p:attrNameLst>
                                      </p:cBhvr>
                                      <p:tavLst>
                                        <p:tav tm="0" fmla="#ppt_w*sin(2.5*pi*$)">
                                          <p:val>
                                            <p:fltVal val="0"/>
                                          </p:val>
                                        </p:tav>
                                        <p:tav tm="100000">
                                          <p:val>
                                            <p:fltVal val="1"/>
                                          </p:val>
                                        </p:tav>
                                      </p:tavLst>
                                    </p:anim>
                                    <p:anim calcmode="lin" valueType="num">
                                      <p:cBhvr>
                                        <p:cTn id="20" dur="3000" fill="hold"/>
                                        <p:tgtEl>
                                          <p:spTgt spid="8">
                                            <p:txEl>
                                              <p:pRg st="18" end="18"/>
                                            </p:txEl>
                                          </p:spTgt>
                                        </p:tgtEl>
                                        <p:attrNameLst>
                                          <p:attrName>ppt_h</p:attrName>
                                        </p:attrNameLst>
                                      </p:cBhvr>
                                      <p:tavLst>
                                        <p:tav tm="0">
                                          <p:val>
                                            <p:strVal val="#ppt_h"/>
                                          </p:val>
                                        </p:tav>
                                        <p:tav tm="100000">
                                          <p:val>
                                            <p:strVal val="#ppt_h"/>
                                          </p:val>
                                        </p:tav>
                                      </p:tavLst>
                                    </p:anim>
                                  </p:childTnLst>
                                </p:cTn>
                              </p:par>
                              <p:par>
                                <p:cTn id="21" presetID="35"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2000"/>
                                        <p:tgtEl>
                                          <p:spTgt spid="11"/>
                                        </p:tgtEl>
                                      </p:cBhvr>
                                    </p:animEffect>
                                    <p:anim calcmode="lin" valueType="num">
                                      <p:cBhvr>
                                        <p:cTn id="24" dur="2000" fill="hold"/>
                                        <p:tgtEl>
                                          <p:spTgt spid="11"/>
                                        </p:tgtEl>
                                        <p:attrNameLst>
                                          <p:attrName>style.rotation</p:attrName>
                                        </p:attrNameLst>
                                      </p:cBhvr>
                                      <p:tavLst>
                                        <p:tav tm="0">
                                          <p:val>
                                            <p:fltVal val="720"/>
                                          </p:val>
                                        </p:tav>
                                        <p:tav tm="100000">
                                          <p:val>
                                            <p:fltVal val="0"/>
                                          </p:val>
                                        </p:tav>
                                      </p:tavLst>
                                    </p:anim>
                                    <p:anim calcmode="lin" valueType="num">
                                      <p:cBhvr>
                                        <p:cTn id="25" dur="2000" fill="hold"/>
                                        <p:tgtEl>
                                          <p:spTgt spid="11"/>
                                        </p:tgtEl>
                                        <p:attrNameLst>
                                          <p:attrName>ppt_h</p:attrName>
                                        </p:attrNameLst>
                                      </p:cBhvr>
                                      <p:tavLst>
                                        <p:tav tm="0">
                                          <p:val>
                                            <p:fltVal val="0"/>
                                          </p:val>
                                        </p:tav>
                                        <p:tav tm="100000">
                                          <p:val>
                                            <p:strVal val="#ppt_h"/>
                                          </p:val>
                                        </p:tav>
                                      </p:tavLst>
                                    </p:anim>
                                    <p:anim calcmode="lin" valueType="num">
                                      <p:cBhvr>
                                        <p:cTn id="26" dur="2000" fill="hold"/>
                                        <p:tgtEl>
                                          <p:spTgt spid="1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descr="C:\Users\heni\Documents\BACKGROUND PPT\p26.jpg"/>
          <p:cNvPicPr>
            <a:picLocks noChangeAspect="1" noChangeArrowheads="1"/>
          </p:cNvPicPr>
          <p:nvPr/>
        </p:nvPicPr>
        <p:blipFill>
          <a:blip r:embed="rId3"/>
          <a:srcRect/>
          <a:stretch>
            <a:fillRect/>
          </a:stretch>
        </p:blipFill>
        <p:spPr bwMode="auto">
          <a:xfrm>
            <a:off x="0" y="0"/>
            <a:ext cx="9144000" cy="68580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2" name="Title 1"/>
          <p:cNvSpPr>
            <a:spLocks noGrp="1"/>
          </p:cNvSpPr>
          <p:nvPr>
            <p:ph type="title"/>
          </p:nvPr>
        </p:nvSpPr>
        <p:spPr>
          <a:xfrm>
            <a:off x="1142976" y="357166"/>
            <a:ext cx="8229600" cy="1143000"/>
          </a:xfrm>
        </p:spPr>
        <p:txBody>
          <a:bodyPr>
            <a:normAutofit fontScale="90000"/>
          </a:bodyPr>
          <a:lstStyle/>
          <a:p>
            <a:r>
              <a:rPr lang="id-ID" dirty="0" smtClean="0"/>
              <a:t>23. </a:t>
            </a:r>
            <a:r>
              <a:rPr lang="nb-NO" b="1" dirty="0" smtClean="0"/>
              <a:t>Menghapus Baris, Kolom dan Sel (Delete)</a:t>
            </a:r>
            <a:endParaRPr lang="id-ID" dirty="0"/>
          </a:p>
        </p:txBody>
      </p:sp>
      <p:sp>
        <p:nvSpPr>
          <p:cNvPr id="5" name="Content Placeholder 4"/>
          <p:cNvSpPr>
            <a:spLocks noGrp="1"/>
          </p:cNvSpPr>
          <p:nvPr>
            <p:ph idx="1"/>
          </p:nvPr>
        </p:nvSpPr>
        <p:spPr>
          <a:xfrm>
            <a:off x="1571572" y="1714488"/>
            <a:ext cx="7572428" cy="4525963"/>
          </a:xfrm>
        </p:spPr>
        <p:txBody>
          <a:bodyPr/>
          <a:lstStyle/>
          <a:p>
            <a:pPr>
              <a:buNone/>
            </a:pPr>
            <a:endParaRPr lang="id-ID" dirty="0" smtClean="0"/>
          </a:p>
          <a:p>
            <a:pPr>
              <a:buNone/>
            </a:pPr>
            <a:r>
              <a:rPr lang="id-ID" dirty="0" smtClean="0"/>
              <a:t>• Sorotlah sel atau range yang akan dihapus.</a:t>
            </a:r>
          </a:p>
          <a:p>
            <a:pPr>
              <a:buNone/>
            </a:pPr>
            <a:r>
              <a:rPr lang="id-ID" dirty="0" smtClean="0"/>
              <a:t>• Pilih dan klik menu Edit, Delete, maka kota dialog delete akan ditampilkan seperti berikut:</a:t>
            </a:r>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anim calcmode="lin" valueType="num">
                                      <p:cBhvr>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2000"/>
                                        <p:tgtEl>
                                          <p:spTgt spid="2"/>
                                        </p:tgtEl>
                                      </p:cBhvr>
                                    </p:animEffect>
                                    <p:anim calcmode="lin" valueType="num">
                                      <p:cBhvr>
                                        <p:cTn id="18" dur="2000" fill="hold"/>
                                        <p:tgtEl>
                                          <p:spTgt spid="2"/>
                                        </p:tgtEl>
                                        <p:attrNameLst>
                                          <p:attrName>ppt_x</p:attrName>
                                        </p:attrNameLst>
                                      </p:cBhvr>
                                      <p:tavLst>
                                        <p:tav tm="0">
                                          <p:val>
                                            <p:strVal val="#ppt_x"/>
                                          </p:val>
                                        </p:tav>
                                        <p:tav tm="100000">
                                          <p:val>
                                            <p:strVal val="#ppt_x"/>
                                          </p:val>
                                        </p:tav>
                                      </p:tavLst>
                                    </p:anim>
                                    <p:anim calcmode="lin" valueType="num">
                                      <p:cBhvr>
                                        <p:cTn id="19" dur="1800" decel="100000" fill="hold"/>
                                        <p:tgtEl>
                                          <p:spTgt spid="2"/>
                                        </p:tgtEl>
                                        <p:attrNameLst>
                                          <p:attrName>ppt_y</p:attrName>
                                        </p:attrNameLst>
                                      </p:cBhvr>
                                      <p:tavLst>
                                        <p:tav tm="0">
                                          <p:val>
                                            <p:strVal val="#ppt_y+1"/>
                                          </p:val>
                                        </p:tav>
                                        <p:tav tm="100000">
                                          <p:val>
                                            <p:strVal val="#ppt_y-.03"/>
                                          </p:val>
                                        </p:tav>
                                      </p:tavLst>
                                    </p:anim>
                                    <p:anim calcmode="lin" valueType="num">
                                      <p:cBhvr>
                                        <p:cTn id="20" dur="200" accel="100000" fill="hold">
                                          <p:stCondLst>
                                            <p:cond delay="18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descr="C:\Users\heni\Documents\BACKGROUND PPT\p22.jpg"/>
          <p:cNvPicPr>
            <a:picLocks noChangeAspect="1" noChangeArrowheads="1"/>
          </p:cNvPicPr>
          <p:nvPr/>
        </p:nvPicPr>
        <p:blipFill>
          <a:blip r:embed="rId3"/>
          <a:srcRect/>
          <a:stretch>
            <a:fillRect/>
          </a:stretch>
        </p:blipFill>
        <p:spPr bwMode="auto">
          <a:xfrm>
            <a:off x="0" y="0"/>
            <a:ext cx="9144000" cy="68580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p:txBody>
          <a:bodyPr/>
          <a:lstStyle/>
          <a:p>
            <a:endParaRPr lang="id-ID" dirty="0"/>
          </a:p>
        </p:txBody>
      </p:sp>
      <p:pic>
        <p:nvPicPr>
          <p:cNvPr id="10244" name="Picture 4"/>
          <p:cNvPicPr>
            <a:picLocks noGrp="1" noChangeAspect="1" noChangeArrowheads="1"/>
          </p:cNvPicPr>
          <p:nvPr>
            <p:ph idx="1"/>
          </p:nvPr>
        </p:nvPicPr>
        <p:blipFill>
          <a:blip r:embed="rId4"/>
          <a:srcRect/>
          <a:stretch>
            <a:fillRect/>
          </a:stretch>
        </p:blipFill>
        <p:spPr bwMode="auto">
          <a:xfrm>
            <a:off x="1643042" y="857232"/>
            <a:ext cx="5929354" cy="4468041"/>
          </a:xfrm>
          <a:prstGeom prst="rect">
            <a:avLst/>
          </a:prstGeom>
          <a:noFill/>
          <a:ln w="9525">
            <a:noFill/>
            <a:miter lim="800000"/>
            <a:headEnd/>
            <a:tailEnd/>
          </a:ln>
          <a:effectLst/>
        </p:spPr>
      </p:pic>
      <p:sp>
        <p:nvSpPr>
          <p:cNvPr id="7" name="Rectangle 6"/>
          <p:cNvSpPr/>
          <p:nvPr/>
        </p:nvSpPr>
        <p:spPr>
          <a:xfrm>
            <a:off x="2357422" y="5786454"/>
            <a:ext cx="4262192" cy="369332"/>
          </a:xfrm>
          <a:prstGeom prst="rect">
            <a:avLst/>
          </a:prstGeom>
        </p:spPr>
        <p:txBody>
          <a:bodyPr wrap="none">
            <a:spAutoFit/>
          </a:bodyPr>
          <a:lstStyle/>
          <a:p>
            <a:r>
              <a:rPr lang="id-ID" b="1" dirty="0" smtClean="0"/>
              <a:t>Gambar 3.31. Menghapus Baris dan Kolom</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10244"/>
                                        </p:tgtEl>
                                        <p:attrNameLst>
                                          <p:attrName>style.visibility</p:attrName>
                                        </p:attrNameLst>
                                      </p:cBhvr>
                                      <p:to>
                                        <p:strVal val="visible"/>
                                      </p:to>
                                    </p:set>
                                    <p:anim by="(-#ppt_w*2)" calcmode="lin" valueType="num">
                                      <p:cBhvr rctx="PPT">
                                        <p:cTn id="7" dur="1000" autoRev="1" fill="hold">
                                          <p:stCondLst>
                                            <p:cond delay="0"/>
                                          </p:stCondLst>
                                        </p:cTn>
                                        <p:tgtEl>
                                          <p:spTgt spid="10244"/>
                                        </p:tgtEl>
                                        <p:attrNameLst>
                                          <p:attrName>ppt_w</p:attrName>
                                        </p:attrNameLst>
                                      </p:cBhvr>
                                    </p:anim>
                                    <p:anim by="(#ppt_w*0.50)" calcmode="lin" valueType="num">
                                      <p:cBhvr>
                                        <p:cTn id="8" dur="1000" decel="50000" autoRev="1" fill="hold">
                                          <p:stCondLst>
                                            <p:cond delay="0"/>
                                          </p:stCondLst>
                                        </p:cTn>
                                        <p:tgtEl>
                                          <p:spTgt spid="10244"/>
                                        </p:tgtEl>
                                        <p:attrNameLst>
                                          <p:attrName>ppt_x</p:attrName>
                                        </p:attrNameLst>
                                      </p:cBhvr>
                                    </p:anim>
                                    <p:anim from="(-#ppt_h/2)" to="(#ppt_y)" calcmode="lin" valueType="num">
                                      <p:cBhvr>
                                        <p:cTn id="9" dur="2000" fill="hold">
                                          <p:stCondLst>
                                            <p:cond delay="0"/>
                                          </p:stCondLst>
                                        </p:cTn>
                                        <p:tgtEl>
                                          <p:spTgt spid="10244"/>
                                        </p:tgtEl>
                                        <p:attrNameLst>
                                          <p:attrName>ppt_y</p:attrName>
                                        </p:attrNameLst>
                                      </p:cBhvr>
                                    </p:anim>
                                    <p:animRot by="21600000">
                                      <p:cBhvr>
                                        <p:cTn id="10" dur="2000" fill="hold">
                                          <p:stCondLst>
                                            <p:cond delay="0"/>
                                          </p:stCondLst>
                                        </p:cTn>
                                        <p:tgtEl>
                                          <p:spTgt spid="10244"/>
                                        </p:tgtEl>
                                        <p:attrNameLst>
                                          <p:attrName>r</p:attrName>
                                        </p:attrNameLst>
                                      </p:cBhvr>
                                    </p:animRot>
                                  </p:childTnLst>
                                </p:cTn>
                              </p:par>
                              <p:par>
                                <p:cTn id="11" presetID="3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600" decel="100000"/>
                                        <p:tgtEl>
                                          <p:spTgt spid="7"/>
                                        </p:tgtEl>
                                      </p:cBhvr>
                                    </p:animEffect>
                                    <p:anim calcmode="lin" valueType="num">
                                      <p:cBhvr>
                                        <p:cTn id="14" dur="1600" decel="100000" fill="hold"/>
                                        <p:tgtEl>
                                          <p:spTgt spid="7"/>
                                        </p:tgtEl>
                                        <p:attrNameLst>
                                          <p:attrName>style.rotation</p:attrName>
                                        </p:attrNameLst>
                                      </p:cBhvr>
                                      <p:tavLst>
                                        <p:tav tm="0">
                                          <p:val>
                                            <p:fltVal val="-90"/>
                                          </p:val>
                                        </p:tav>
                                        <p:tav tm="100000">
                                          <p:val>
                                            <p:fltVal val="0"/>
                                          </p:val>
                                        </p:tav>
                                      </p:tavLst>
                                    </p:anim>
                                    <p:anim calcmode="lin" valueType="num">
                                      <p:cBhvr>
                                        <p:cTn id="15" dur="1600" decel="100000" fill="hold"/>
                                        <p:tgtEl>
                                          <p:spTgt spid="7"/>
                                        </p:tgtEl>
                                        <p:attrNameLst>
                                          <p:attrName>ppt_x</p:attrName>
                                        </p:attrNameLst>
                                      </p:cBhvr>
                                      <p:tavLst>
                                        <p:tav tm="0">
                                          <p:val>
                                            <p:strVal val="#ppt_x+0.4"/>
                                          </p:val>
                                        </p:tav>
                                        <p:tav tm="100000">
                                          <p:val>
                                            <p:strVal val="#ppt_x-0.05"/>
                                          </p:val>
                                        </p:tav>
                                      </p:tavLst>
                                    </p:anim>
                                    <p:anim calcmode="lin" valueType="num">
                                      <p:cBhvr>
                                        <p:cTn id="16" dur="1600" decel="100000" fill="hold"/>
                                        <p:tgtEl>
                                          <p:spTgt spid="7"/>
                                        </p:tgtEl>
                                        <p:attrNameLst>
                                          <p:attrName>ppt_y</p:attrName>
                                        </p:attrNameLst>
                                      </p:cBhvr>
                                      <p:tavLst>
                                        <p:tav tm="0">
                                          <p:val>
                                            <p:strVal val="#ppt_y-0.4"/>
                                          </p:val>
                                        </p:tav>
                                        <p:tav tm="100000">
                                          <p:val>
                                            <p:strVal val="#ppt_y+0.1"/>
                                          </p:val>
                                        </p:tav>
                                      </p:tavLst>
                                    </p:anim>
                                    <p:anim calcmode="lin" valueType="num">
                                      <p:cBhvr>
                                        <p:cTn id="17" dur="400" accel="100000" fill="hold">
                                          <p:stCondLst>
                                            <p:cond delay="1600"/>
                                          </p:stCondLst>
                                        </p:cTn>
                                        <p:tgtEl>
                                          <p:spTgt spid="7"/>
                                        </p:tgtEl>
                                        <p:attrNameLst>
                                          <p:attrName>ppt_x</p:attrName>
                                        </p:attrNameLst>
                                      </p:cBhvr>
                                      <p:tavLst>
                                        <p:tav tm="0">
                                          <p:val>
                                            <p:strVal val="#ppt_x-0.05"/>
                                          </p:val>
                                        </p:tav>
                                        <p:tav tm="100000">
                                          <p:val>
                                            <p:strVal val="#ppt_x"/>
                                          </p:val>
                                        </p:tav>
                                      </p:tavLst>
                                    </p:anim>
                                    <p:anim calcmode="lin" valueType="num">
                                      <p:cBhvr>
                                        <p:cTn id="18" dur="400" accel="100000" fill="hold">
                                          <p:stCondLst>
                                            <p:cond delay="16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F:\BACKGROUND PPT\p13.jpg"/>
          <p:cNvPicPr>
            <a:picLocks noChangeAspect="1" noChangeArrowheads="1"/>
          </p:cNvPicPr>
          <p:nvPr/>
        </p:nvPicPr>
        <p:blipFill>
          <a:blip r:embed="rId3"/>
          <a:srcRect/>
          <a:stretch>
            <a:fillRect/>
          </a:stretch>
        </p:blipFill>
        <p:spPr bwMode="auto">
          <a:xfrm>
            <a:off x="0" y="0"/>
            <a:ext cx="9143999" cy="6857999"/>
          </a:xfrm>
          <a:prstGeom prst="rect">
            <a:avLst/>
          </a:prstGeom>
          <a:noFill/>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57200" y="214290"/>
            <a:ext cx="8229600" cy="6429420"/>
          </a:xfrm>
        </p:spPr>
        <p:txBody>
          <a:bodyPr>
            <a:normAutofit fontScale="92500" lnSpcReduction="10000"/>
          </a:bodyPr>
          <a:lstStyle/>
          <a:p>
            <a:pPr algn="just">
              <a:buFont typeface="Wingdings" pitchFamily="2" charset="2"/>
              <a:buChar char="v"/>
            </a:pPr>
            <a:r>
              <a:rPr lang="id-ID" dirty="0" smtClean="0"/>
              <a:t>Menu Bar, berisi sederetan menu yang dapat digunakan, dimana setiap menu mempunyai sub menu masing-masing sesuai dengan fungsi dari menu induknya.</a:t>
            </a:r>
          </a:p>
          <a:p>
            <a:pPr algn="just">
              <a:buNone/>
            </a:pPr>
            <a:endParaRPr lang="id-ID" dirty="0" smtClean="0"/>
          </a:p>
          <a:p>
            <a:pPr algn="just">
              <a:buNone/>
            </a:pPr>
            <a:r>
              <a:rPr lang="id-ID" b="1" dirty="0" smtClean="0"/>
              <a:t>		</a:t>
            </a:r>
          </a:p>
          <a:p>
            <a:pPr algn="just">
              <a:buNone/>
            </a:pPr>
            <a:r>
              <a:rPr lang="id-ID" b="1" dirty="0" smtClean="0"/>
              <a:t>	Gambar 3.3. Menu Bar Microsoft Excel</a:t>
            </a:r>
          </a:p>
          <a:p>
            <a:pPr algn="just">
              <a:buNone/>
            </a:pPr>
            <a:endParaRPr lang="id-ID" b="1" dirty="0" smtClean="0"/>
          </a:p>
          <a:p>
            <a:pPr algn="just">
              <a:buFont typeface="Wingdings" pitchFamily="2" charset="2"/>
              <a:buChar char="v"/>
            </a:pPr>
            <a:r>
              <a:rPr lang="id-ID" dirty="0" smtClean="0"/>
              <a:t>Toolbars Standard, adalah sederetan icon-icon yang akan sering digunakan</a:t>
            </a:r>
          </a:p>
          <a:p>
            <a:pPr algn="just">
              <a:buFont typeface="Wingdings" pitchFamily="2" charset="2"/>
              <a:buChar char="v"/>
            </a:pPr>
            <a:endParaRPr lang="id-ID" b="1" dirty="0" smtClean="0"/>
          </a:p>
          <a:p>
            <a:pPr algn="just">
              <a:buNone/>
            </a:pPr>
            <a:endParaRPr lang="id-ID" b="1" dirty="0" smtClean="0"/>
          </a:p>
          <a:p>
            <a:pPr>
              <a:buNone/>
            </a:pPr>
            <a:r>
              <a:rPr lang="id-ID" b="1" dirty="0" smtClean="0"/>
              <a:t>		Gambar 3.4. Toolbar Standard</a:t>
            </a:r>
          </a:p>
          <a:p>
            <a:endParaRPr lang="id-ID" dirty="0"/>
          </a:p>
        </p:txBody>
      </p:sp>
      <p:pic>
        <p:nvPicPr>
          <p:cNvPr id="5" name="Picture 2"/>
          <p:cNvPicPr>
            <a:picLocks noChangeAspect="1" noChangeArrowheads="1"/>
          </p:cNvPicPr>
          <p:nvPr/>
        </p:nvPicPr>
        <p:blipFill>
          <a:blip r:embed="rId4"/>
          <a:srcRect/>
          <a:stretch>
            <a:fillRect/>
          </a:stretch>
        </p:blipFill>
        <p:spPr bwMode="auto">
          <a:xfrm>
            <a:off x="2214546" y="2285992"/>
            <a:ext cx="3657600" cy="571504"/>
          </a:xfrm>
          <a:prstGeom prst="rect">
            <a:avLst/>
          </a:prstGeom>
          <a:noFill/>
          <a:ln w="9525">
            <a:noFill/>
            <a:miter lim="800000"/>
            <a:headEnd/>
            <a:tailEnd/>
          </a:ln>
          <a:effectLst/>
        </p:spPr>
      </p:pic>
      <p:pic>
        <p:nvPicPr>
          <p:cNvPr id="6" name="Picture 2"/>
          <p:cNvPicPr>
            <a:picLocks noChangeAspect="1" noChangeArrowheads="1"/>
          </p:cNvPicPr>
          <p:nvPr/>
        </p:nvPicPr>
        <p:blipFill>
          <a:blip r:embed="rId5"/>
          <a:srcRect/>
          <a:stretch>
            <a:fillRect/>
          </a:stretch>
        </p:blipFill>
        <p:spPr bwMode="auto">
          <a:xfrm>
            <a:off x="2000232" y="5072074"/>
            <a:ext cx="4357719" cy="714380"/>
          </a:xfrm>
          <a:prstGeom prst="rect">
            <a:avLst/>
          </a:prstGeom>
          <a:noFill/>
          <a:ln w="9525">
            <a:noFill/>
            <a:miter lim="800000"/>
            <a:headEnd/>
            <a:tailEnd/>
          </a:ln>
          <a:effectLst/>
        </p:spPr>
      </p:pic>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heel(4)">
                                      <p:cBhvr>
                                        <p:cTn id="10" dur="2000"/>
                                        <p:tgtEl>
                                          <p:spTgt spid="3">
                                            <p:txEl>
                                              <p:pRg st="0" end="0"/>
                                            </p:txEl>
                                          </p:spTgt>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4)">
                                      <p:cBhvr>
                                        <p:cTn id="13" dur="2000"/>
                                        <p:tgtEl>
                                          <p:spTgt spid="3">
                                            <p:txEl>
                                              <p:pRg st="2" end="2"/>
                                            </p:txEl>
                                          </p:spTgt>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4)">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heel(4)">
                                      <p:cBhvr>
                                        <p:cTn id="21" dur="20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4" fill="hold" grpId="0"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wheel(4)">
                                      <p:cBhvr>
                                        <p:cTn id="26" dur="2000"/>
                                        <p:tgtEl>
                                          <p:spTgt spid="3">
                                            <p:txEl>
                                              <p:pRg st="8" end="8"/>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6" presetClass="emph" presetSubtype="0" fill="hold" nodeType="clickEffect">
                                  <p:stCondLst>
                                    <p:cond delay="0"/>
                                  </p:stCondLst>
                                  <p:childTnLst>
                                    <p:animEffect transition="out" filter="fade">
                                      <p:cBhvr>
                                        <p:cTn id="30" dur="500" tmFilter="0, 0; .2, .5; .8, .5; 1, 0"/>
                                        <p:tgtEl>
                                          <p:spTgt spid="5"/>
                                        </p:tgtEl>
                                      </p:cBhvr>
                                    </p:animEffect>
                                    <p:animScale>
                                      <p:cBhvr>
                                        <p:cTn id="31" dur="250" autoRev="1" fill="hold"/>
                                        <p:tgtEl>
                                          <p:spTgt spid="5"/>
                                        </p:tgtEl>
                                      </p:cBhvr>
                                      <p:by x="105000" y="105000"/>
                                    </p:animScale>
                                  </p:childTnLst>
                                </p:cTn>
                              </p:par>
                              <p:par>
                                <p:cTn id="32" presetID="8" presetClass="emph" presetSubtype="0" fill="hold" nodeType="withEffect">
                                  <p:stCondLst>
                                    <p:cond delay="0"/>
                                  </p:stCondLst>
                                  <p:childTnLst>
                                    <p:animRot by="21600000">
                                      <p:cBhvr>
                                        <p:cTn id="33"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heni\Documents\BACKGROUND PPT\p36.jpg"/>
          <p:cNvPicPr>
            <a:picLocks noChangeAspect="1" noChangeArrowheads="1"/>
          </p:cNvPicPr>
          <p:nvPr/>
        </p:nvPicPr>
        <p:blipFill>
          <a:blip r:embed="rId3"/>
          <a:srcRect/>
          <a:stretch>
            <a:fillRect/>
          </a:stretch>
        </p:blipFill>
        <p:spPr bwMode="auto">
          <a:xfrm>
            <a:off x="0" y="1"/>
            <a:ext cx="9143999" cy="685799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571472" y="500042"/>
            <a:ext cx="8229600" cy="6143644"/>
          </a:xfrm>
        </p:spPr>
        <p:txBody>
          <a:bodyPr>
            <a:normAutofit fontScale="92500" lnSpcReduction="20000"/>
          </a:bodyPr>
          <a:lstStyle/>
          <a:p>
            <a:pPr>
              <a:buNone/>
            </a:pPr>
            <a:r>
              <a:rPr lang="id-ID" dirty="0" smtClean="0"/>
              <a:t>• Pada kotak delete tersebut pilih salah satu model penghapusan berikut ini ;</a:t>
            </a:r>
          </a:p>
          <a:p>
            <a:pPr>
              <a:buNone/>
            </a:pPr>
            <a:r>
              <a:rPr lang="id-ID" dirty="0" smtClean="0"/>
              <a:t>1) Shift cell left, digunakan untuk menghapus seluruh isi sel/ range yang disorot dan diganti dengan data pada baris yang sama yang terletak disebelah kanannya.</a:t>
            </a:r>
          </a:p>
          <a:p>
            <a:pPr>
              <a:buNone/>
            </a:pPr>
            <a:r>
              <a:rPr lang="id-ID" dirty="0" smtClean="0"/>
              <a:t>2) Shift cell up, digunakan untuk menghapus seluruh isi sel/ range yang disorot dan diganti dengan data pada kolom yang sama yang terletak disebelah bawahnya.</a:t>
            </a:r>
          </a:p>
          <a:p>
            <a:pPr>
              <a:buNone/>
            </a:pPr>
            <a:r>
              <a:rPr lang="en-US" dirty="0" smtClean="0"/>
              <a:t>3) Entire Row, </a:t>
            </a:r>
            <a:r>
              <a:rPr lang="en-US" dirty="0" err="1" smtClean="0"/>
              <a:t>digunakan</a:t>
            </a:r>
            <a:r>
              <a:rPr lang="en-US" dirty="0" smtClean="0"/>
              <a:t> </a:t>
            </a:r>
            <a:r>
              <a:rPr lang="en-US" dirty="0" err="1" smtClean="0"/>
              <a:t>untuk</a:t>
            </a:r>
            <a:r>
              <a:rPr lang="en-US" dirty="0" smtClean="0"/>
              <a:t> </a:t>
            </a:r>
            <a:r>
              <a:rPr lang="en-US" dirty="0" err="1" smtClean="0"/>
              <a:t>menghapus</a:t>
            </a:r>
            <a:r>
              <a:rPr lang="en-US" dirty="0" smtClean="0"/>
              <a:t> </a:t>
            </a:r>
            <a:r>
              <a:rPr lang="en-US" dirty="0" err="1" smtClean="0"/>
              <a:t>seluruh</a:t>
            </a:r>
            <a:r>
              <a:rPr lang="en-US" dirty="0" smtClean="0"/>
              <a:t> is</a:t>
            </a:r>
            <a:r>
              <a:rPr lang="id-ID" dirty="0" smtClean="0"/>
              <a:t>i </a:t>
            </a:r>
            <a:r>
              <a:rPr lang="en-US" dirty="0" err="1" smtClean="0"/>
              <a:t>sel</a:t>
            </a:r>
            <a:r>
              <a:rPr lang="en-US" dirty="0" smtClean="0"/>
              <a:t>/ range </a:t>
            </a:r>
            <a:r>
              <a:rPr lang="en-US" dirty="0" err="1" smtClean="0"/>
              <a:t>pada</a:t>
            </a:r>
            <a:r>
              <a:rPr lang="id-ID" dirty="0" smtClean="0"/>
              <a:t> baris yang disorot.</a:t>
            </a:r>
          </a:p>
          <a:p>
            <a:pPr>
              <a:buNone/>
            </a:pPr>
            <a:r>
              <a:rPr lang="id-ID" dirty="0" smtClean="0"/>
              <a:t>4) Entire Columns, digunakan untuk menghapus seluruh isi sel/range pada kolom yang disorot.</a:t>
            </a:r>
          </a:p>
          <a:p>
            <a:pPr>
              <a:buNone/>
            </a:pPr>
            <a:r>
              <a:rPr lang="id-ID" dirty="0" smtClean="0"/>
              <a:t>• Klik OK untuk menutup ini.</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grpId="0" nodeType="withEffect">
                                  <p:stCondLst>
                                    <p:cond delay="0"/>
                                  </p:stCondLst>
                                  <p:iterate type="lt">
                                    <p:tmPct val="5000"/>
                                  </p:iterate>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grpId="0" nodeType="withEffect">
                                  <p:stCondLst>
                                    <p:cond delay="0"/>
                                  </p:stCondLst>
                                  <p:iterate type="lt">
                                    <p:tmPct val="5000"/>
                                  </p:iterate>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grpId="0" nodeType="withEffect">
                                  <p:stCondLst>
                                    <p:cond delay="0"/>
                                  </p:stCondLst>
                                  <p:iterate type="lt">
                                    <p:tmPct val="5000"/>
                                  </p:iterate>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par>
                                <p:cTn id="29" presetID="31" presetClass="entr" presetSubtype="0" fill="hold" grpId="0" nodeType="withEffect">
                                  <p:stCondLst>
                                    <p:cond delay="0"/>
                                  </p:stCondLst>
                                  <p:iterate type="lt">
                                    <p:tmPct val="5000"/>
                                  </p:iterate>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par>
                                <p:cTn id="35" presetID="31" presetClass="entr" presetSubtype="0" fill="hold" grpId="0" nodeType="withEffect">
                                  <p:stCondLst>
                                    <p:cond delay="0"/>
                                  </p:stCondLst>
                                  <p:iterate type="lt">
                                    <p:tmPct val="5000"/>
                                  </p:iterate>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heni\Documents\BACKGROUND PPT\p17.jpg"/>
          <p:cNvPicPr>
            <a:picLocks noChangeAspect="1" noChangeArrowheads="1"/>
          </p:cNvPicPr>
          <p:nvPr/>
        </p:nvPicPr>
        <p:blipFill>
          <a:blip r:embed="rId3"/>
          <a:srcRect/>
          <a:stretch>
            <a:fillRect/>
          </a:stretch>
        </p:blipFill>
        <p:spPr bwMode="auto">
          <a:xfrm>
            <a:off x="0" y="0"/>
            <a:ext cx="9144000" cy="68580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Title 1"/>
          <p:cNvSpPr>
            <a:spLocks noGrp="1"/>
          </p:cNvSpPr>
          <p:nvPr>
            <p:ph type="title"/>
          </p:nvPr>
        </p:nvSpPr>
        <p:spPr>
          <a:xfrm>
            <a:off x="428596" y="1071546"/>
            <a:ext cx="8715404" cy="654032"/>
          </a:xfrm>
        </p:spPr>
        <p:txBody>
          <a:bodyPr>
            <a:normAutofit/>
          </a:bodyPr>
          <a:lstStyle/>
          <a:p>
            <a:r>
              <a:rPr lang="id-ID" sz="2800" dirty="0" smtClean="0"/>
              <a:t>24. </a:t>
            </a:r>
            <a:r>
              <a:rPr lang="id-ID" sz="2800" b="1" dirty="0" smtClean="0"/>
              <a:t>Mengetengahkan Judul Tabel (Merge &amp; Center) </a:t>
            </a:r>
            <a:endParaRPr lang="id-ID" sz="2800" dirty="0"/>
          </a:p>
        </p:txBody>
      </p:sp>
      <p:sp>
        <p:nvSpPr>
          <p:cNvPr id="3" name="Content Placeholder 2"/>
          <p:cNvSpPr>
            <a:spLocks noGrp="1"/>
          </p:cNvSpPr>
          <p:nvPr>
            <p:ph idx="1"/>
          </p:nvPr>
        </p:nvSpPr>
        <p:spPr>
          <a:xfrm>
            <a:off x="642910" y="1857364"/>
            <a:ext cx="8229600" cy="4525963"/>
          </a:xfrm>
        </p:spPr>
        <p:txBody>
          <a:bodyPr/>
          <a:lstStyle/>
          <a:p>
            <a:pPr>
              <a:buNone/>
            </a:pPr>
            <a:endParaRPr lang="id-ID" dirty="0" smtClean="0"/>
          </a:p>
          <a:p>
            <a:pPr>
              <a:buNone/>
            </a:pPr>
            <a:endParaRPr lang="id-ID" dirty="0" smtClean="0"/>
          </a:p>
          <a:p>
            <a:pPr>
              <a:buNone/>
            </a:pPr>
            <a:r>
              <a:rPr lang="id-ID" dirty="0" smtClean="0"/>
              <a:t>• Sorotlah judul tabel tersebut sesuai dengan lebar tabel. (sorot perbaris)</a:t>
            </a:r>
          </a:p>
          <a:p>
            <a:pPr>
              <a:buNone/>
            </a:pPr>
            <a:r>
              <a:rPr lang="id-ID" dirty="0" smtClean="0"/>
              <a:t>• Klik icon Merge &amp; Center yang terletak pada toolbar standar.</a:t>
            </a:r>
            <a:endParaRPr lang="id-ID" dirty="0"/>
          </a:p>
        </p:txBody>
      </p:sp>
      <p:pic>
        <p:nvPicPr>
          <p:cNvPr id="12291" name="Picture 3"/>
          <p:cNvPicPr>
            <a:picLocks noChangeAspect="1" noChangeArrowheads="1"/>
          </p:cNvPicPr>
          <p:nvPr/>
        </p:nvPicPr>
        <p:blipFill>
          <a:blip r:embed="rId4"/>
          <a:srcRect/>
          <a:stretch>
            <a:fillRect/>
          </a:stretch>
        </p:blipFill>
        <p:spPr bwMode="auto">
          <a:xfrm>
            <a:off x="4714876" y="1714488"/>
            <a:ext cx="462918" cy="642942"/>
          </a:xfrm>
          <a:prstGeom prst="rect">
            <a:avLst/>
          </a:prstGeom>
          <a:noFill/>
          <a:ln w="9525">
            <a:noFill/>
            <a:miter lim="800000"/>
            <a:headEnd/>
            <a:tailEnd/>
          </a:ln>
          <a:effectLst/>
        </p:spPr>
      </p:pic>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1800" decel="100000" fill="hold"/>
                                        <p:tgtEl>
                                          <p:spTgt spid="2"/>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2"/>
                                        </p:tgtEl>
                                        <p:attrNameLst>
                                          <p:attrName>ppt_y</p:attrName>
                                        </p:attrNameLst>
                                      </p:cBhvr>
                                      <p:tavLst>
                                        <p:tav tm="0">
                                          <p:val>
                                            <p:strVal val="#ppt_y-.03"/>
                                          </p:val>
                                        </p:tav>
                                        <p:tav tm="100000">
                                          <p:val>
                                            <p:strVal val="#ppt_y"/>
                                          </p:val>
                                        </p:tav>
                                      </p:tavLst>
                                    </p:anim>
                                  </p:childTnLst>
                                </p:cTn>
                              </p:par>
                              <p:par>
                                <p:cTn id="11" presetID="47" presetClass="entr" presetSubtype="0" fill="hold" nodeType="withEffect">
                                  <p:stCondLst>
                                    <p:cond delay="0"/>
                                  </p:stCondLst>
                                  <p:childTnLst>
                                    <p:set>
                                      <p:cBhvr>
                                        <p:cTn id="12" dur="1" fill="hold">
                                          <p:stCondLst>
                                            <p:cond delay="0"/>
                                          </p:stCondLst>
                                        </p:cTn>
                                        <p:tgtEl>
                                          <p:spTgt spid="12291"/>
                                        </p:tgtEl>
                                        <p:attrNameLst>
                                          <p:attrName>style.visibility</p:attrName>
                                        </p:attrNameLst>
                                      </p:cBhvr>
                                      <p:to>
                                        <p:strVal val="visible"/>
                                      </p:to>
                                    </p:set>
                                    <p:animEffect transition="in" filter="fade">
                                      <p:cBhvr>
                                        <p:cTn id="13" dur="2000"/>
                                        <p:tgtEl>
                                          <p:spTgt spid="12291"/>
                                        </p:tgtEl>
                                      </p:cBhvr>
                                    </p:animEffect>
                                    <p:anim calcmode="lin" valueType="num">
                                      <p:cBhvr>
                                        <p:cTn id="14" dur="2000" fill="hold"/>
                                        <p:tgtEl>
                                          <p:spTgt spid="12291"/>
                                        </p:tgtEl>
                                        <p:attrNameLst>
                                          <p:attrName>ppt_x</p:attrName>
                                        </p:attrNameLst>
                                      </p:cBhvr>
                                      <p:tavLst>
                                        <p:tav tm="0">
                                          <p:val>
                                            <p:strVal val="#ppt_x"/>
                                          </p:val>
                                        </p:tav>
                                        <p:tav tm="100000">
                                          <p:val>
                                            <p:strVal val="#ppt_x"/>
                                          </p:val>
                                        </p:tav>
                                      </p:tavLst>
                                    </p:anim>
                                    <p:anim calcmode="lin" valueType="num">
                                      <p:cBhvr>
                                        <p:cTn id="15" dur="2000" fill="hold"/>
                                        <p:tgtEl>
                                          <p:spTgt spid="12291"/>
                                        </p:tgtEl>
                                        <p:attrNameLst>
                                          <p:attrName>ppt_y</p:attrName>
                                        </p:attrNameLst>
                                      </p:cBhvr>
                                      <p:tavLst>
                                        <p:tav tm="0">
                                          <p:val>
                                            <p:strVal val="#ppt_y-.1"/>
                                          </p:val>
                                        </p:tav>
                                        <p:tav tm="100000">
                                          <p:val>
                                            <p:strVal val="#ppt_y"/>
                                          </p:val>
                                        </p:tav>
                                      </p:tavLst>
                                    </p:anim>
                                  </p:childTnLst>
                                </p:cTn>
                              </p:par>
                              <p:par>
                                <p:cTn id="16" presetID="26"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80">
                                          <p:stCondLst>
                                            <p:cond delay="0"/>
                                          </p:stCondLst>
                                        </p:cTn>
                                        <p:tgtEl>
                                          <p:spTgt spid="3">
                                            <p:txEl>
                                              <p:pRg st="2" end="2"/>
                                            </p:txEl>
                                          </p:spTgt>
                                        </p:tgtEl>
                                      </p:cBhvr>
                                    </p:animEffect>
                                    <p:anim calcmode="lin" valueType="num">
                                      <p:cBhvr>
                                        <p:cTn id="1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3">
                                            <p:txEl>
                                              <p:pRg st="2" end="2"/>
                                            </p:txEl>
                                          </p:spTgt>
                                        </p:tgtEl>
                                      </p:cBhvr>
                                      <p:to x="100000" y="60000"/>
                                    </p:animScale>
                                    <p:animScale>
                                      <p:cBhvr>
                                        <p:cTn id="25" dur="166" decel="50000">
                                          <p:stCondLst>
                                            <p:cond delay="676"/>
                                          </p:stCondLst>
                                        </p:cTn>
                                        <p:tgtEl>
                                          <p:spTgt spid="3">
                                            <p:txEl>
                                              <p:pRg st="2" end="2"/>
                                            </p:txEl>
                                          </p:spTgt>
                                        </p:tgtEl>
                                      </p:cBhvr>
                                      <p:to x="100000" y="100000"/>
                                    </p:animScale>
                                    <p:animScale>
                                      <p:cBhvr>
                                        <p:cTn id="26" dur="26">
                                          <p:stCondLst>
                                            <p:cond delay="1312"/>
                                          </p:stCondLst>
                                        </p:cTn>
                                        <p:tgtEl>
                                          <p:spTgt spid="3">
                                            <p:txEl>
                                              <p:pRg st="2" end="2"/>
                                            </p:txEl>
                                          </p:spTgt>
                                        </p:tgtEl>
                                      </p:cBhvr>
                                      <p:to x="100000" y="80000"/>
                                    </p:animScale>
                                    <p:animScale>
                                      <p:cBhvr>
                                        <p:cTn id="27" dur="166" decel="50000">
                                          <p:stCondLst>
                                            <p:cond delay="1338"/>
                                          </p:stCondLst>
                                        </p:cTn>
                                        <p:tgtEl>
                                          <p:spTgt spid="3">
                                            <p:txEl>
                                              <p:pRg st="2" end="2"/>
                                            </p:txEl>
                                          </p:spTgt>
                                        </p:tgtEl>
                                      </p:cBhvr>
                                      <p:to x="100000" y="100000"/>
                                    </p:animScale>
                                    <p:animScale>
                                      <p:cBhvr>
                                        <p:cTn id="28" dur="26">
                                          <p:stCondLst>
                                            <p:cond delay="1642"/>
                                          </p:stCondLst>
                                        </p:cTn>
                                        <p:tgtEl>
                                          <p:spTgt spid="3">
                                            <p:txEl>
                                              <p:pRg st="2" end="2"/>
                                            </p:txEl>
                                          </p:spTgt>
                                        </p:tgtEl>
                                      </p:cBhvr>
                                      <p:to x="100000" y="90000"/>
                                    </p:animScale>
                                    <p:animScale>
                                      <p:cBhvr>
                                        <p:cTn id="29" dur="166" decel="50000">
                                          <p:stCondLst>
                                            <p:cond delay="1668"/>
                                          </p:stCondLst>
                                        </p:cTn>
                                        <p:tgtEl>
                                          <p:spTgt spid="3">
                                            <p:txEl>
                                              <p:pRg st="2" end="2"/>
                                            </p:txEl>
                                          </p:spTgt>
                                        </p:tgtEl>
                                      </p:cBhvr>
                                      <p:to x="100000" y="100000"/>
                                    </p:animScale>
                                    <p:animScale>
                                      <p:cBhvr>
                                        <p:cTn id="30" dur="26">
                                          <p:stCondLst>
                                            <p:cond delay="1808"/>
                                          </p:stCondLst>
                                        </p:cTn>
                                        <p:tgtEl>
                                          <p:spTgt spid="3">
                                            <p:txEl>
                                              <p:pRg st="2" end="2"/>
                                            </p:txEl>
                                          </p:spTgt>
                                        </p:tgtEl>
                                      </p:cBhvr>
                                      <p:to x="100000" y="95000"/>
                                    </p:animScale>
                                    <p:animScale>
                                      <p:cBhvr>
                                        <p:cTn id="31" dur="166" decel="50000">
                                          <p:stCondLst>
                                            <p:cond delay="1834"/>
                                          </p:stCondLst>
                                        </p:cTn>
                                        <p:tgtEl>
                                          <p:spTgt spid="3">
                                            <p:txEl>
                                              <p:pRg st="2" end="2"/>
                                            </p:txEl>
                                          </p:spTgt>
                                        </p:tgtEl>
                                      </p:cBhvr>
                                      <p:to x="100000" y="100000"/>
                                    </p:animScale>
                                  </p:childTnLst>
                                </p:cTn>
                              </p:par>
                              <p:par>
                                <p:cTn id="32" presetID="26" presetClass="entr" presetSubtype="0" fill="hold" grpId="0"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down)">
                                      <p:cBhvr>
                                        <p:cTn id="34" dur="580">
                                          <p:stCondLst>
                                            <p:cond delay="0"/>
                                          </p:stCondLst>
                                        </p:cTn>
                                        <p:tgtEl>
                                          <p:spTgt spid="3">
                                            <p:txEl>
                                              <p:pRg st="3" end="3"/>
                                            </p:txEl>
                                          </p:spTgt>
                                        </p:tgtEl>
                                      </p:cBhvr>
                                    </p:animEffect>
                                    <p:anim calcmode="lin" valueType="num">
                                      <p:cBhvr>
                                        <p:cTn id="3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0" dur="26">
                                          <p:stCondLst>
                                            <p:cond delay="650"/>
                                          </p:stCondLst>
                                        </p:cTn>
                                        <p:tgtEl>
                                          <p:spTgt spid="3">
                                            <p:txEl>
                                              <p:pRg st="3" end="3"/>
                                            </p:txEl>
                                          </p:spTgt>
                                        </p:tgtEl>
                                      </p:cBhvr>
                                      <p:to x="100000" y="60000"/>
                                    </p:animScale>
                                    <p:animScale>
                                      <p:cBhvr>
                                        <p:cTn id="41" dur="166" decel="50000">
                                          <p:stCondLst>
                                            <p:cond delay="676"/>
                                          </p:stCondLst>
                                        </p:cTn>
                                        <p:tgtEl>
                                          <p:spTgt spid="3">
                                            <p:txEl>
                                              <p:pRg st="3" end="3"/>
                                            </p:txEl>
                                          </p:spTgt>
                                        </p:tgtEl>
                                      </p:cBhvr>
                                      <p:to x="100000" y="100000"/>
                                    </p:animScale>
                                    <p:animScale>
                                      <p:cBhvr>
                                        <p:cTn id="42" dur="26">
                                          <p:stCondLst>
                                            <p:cond delay="1312"/>
                                          </p:stCondLst>
                                        </p:cTn>
                                        <p:tgtEl>
                                          <p:spTgt spid="3">
                                            <p:txEl>
                                              <p:pRg st="3" end="3"/>
                                            </p:txEl>
                                          </p:spTgt>
                                        </p:tgtEl>
                                      </p:cBhvr>
                                      <p:to x="100000" y="80000"/>
                                    </p:animScale>
                                    <p:animScale>
                                      <p:cBhvr>
                                        <p:cTn id="43" dur="166" decel="50000">
                                          <p:stCondLst>
                                            <p:cond delay="1338"/>
                                          </p:stCondLst>
                                        </p:cTn>
                                        <p:tgtEl>
                                          <p:spTgt spid="3">
                                            <p:txEl>
                                              <p:pRg st="3" end="3"/>
                                            </p:txEl>
                                          </p:spTgt>
                                        </p:tgtEl>
                                      </p:cBhvr>
                                      <p:to x="100000" y="100000"/>
                                    </p:animScale>
                                    <p:animScale>
                                      <p:cBhvr>
                                        <p:cTn id="44" dur="26">
                                          <p:stCondLst>
                                            <p:cond delay="1642"/>
                                          </p:stCondLst>
                                        </p:cTn>
                                        <p:tgtEl>
                                          <p:spTgt spid="3">
                                            <p:txEl>
                                              <p:pRg st="3" end="3"/>
                                            </p:txEl>
                                          </p:spTgt>
                                        </p:tgtEl>
                                      </p:cBhvr>
                                      <p:to x="100000" y="90000"/>
                                    </p:animScale>
                                    <p:animScale>
                                      <p:cBhvr>
                                        <p:cTn id="45" dur="166" decel="50000">
                                          <p:stCondLst>
                                            <p:cond delay="1668"/>
                                          </p:stCondLst>
                                        </p:cTn>
                                        <p:tgtEl>
                                          <p:spTgt spid="3">
                                            <p:txEl>
                                              <p:pRg st="3" end="3"/>
                                            </p:txEl>
                                          </p:spTgt>
                                        </p:tgtEl>
                                      </p:cBhvr>
                                      <p:to x="100000" y="100000"/>
                                    </p:animScale>
                                    <p:animScale>
                                      <p:cBhvr>
                                        <p:cTn id="46" dur="26">
                                          <p:stCondLst>
                                            <p:cond delay="1808"/>
                                          </p:stCondLst>
                                        </p:cTn>
                                        <p:tgtEl>
                                          <p:spTgt spid="3">
                                            <p:txEl>
                                              <p:pRg st="3" end="3"/>
                                            </p:txEl>
                                          </p:spTgt>
                                        </p:tgtEl>
                                      </p:cBhvr>
                                      <p:to x="100000" y="95000"/>
                                    </p:animScale>
                                    <p:animScale>
                                      <p:cBhvr>
                                        <p:cTn id="47"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heni\Documents\BACKGROUND PPT\p35.jpg"/>
          <p:cNvPicPr>
            <a:picLocks noChangeAspect="1" noChangeArrowheads="1"/>
          </p:cNvPicPr>
          <p:nvPr/>
        </p:nvPicPr>
        <p:blipFill>
          <a:blip r:embed="rId3"/>
          <a:srcRect/>
          <a:stretch>
            <a:fillRect/>
          </a:stretch>
        </p:blipFill>
        <p:spPr bwMode="auto">
          <a:xfrm>
            <a:off x="0" y="0"/>
            <a:ext cx="9144000" cy="6858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title"/>
          </p:nvPr>
        </p:nvSpPr>
        <p:spPr>
          <a:xfrm>
            <a:off x="0" y="285728"/>
            <a:ext cx="8229600" cy="1143000"/>
          </a:xfrm>
        </p:spPr>
        <p:txBody>
          <a:bodyPr>
            <a:normAutofit fontScale="90000"/>
          </a:bodyPr>
          <a:lstStyle/>
          <a:p>
            <a:r>
              <a:rPr lang="id-ID" dirty="0" smtClean="0"/>
              <a:t>25. </a:t>
            </a:r>
            <a:r>
              <a:rPr lang="id-ID" b="1" dirty="0" smtClean="0"/>
              <a:t>Memberi Garis Pembatas (Border)</a:t>
            </a:r>
            <a:endParaRPr lang="id-ID" dirty="0"/>
          </a:p>
        </p:txBody>
      </p:sp>
      <p:sp>
        <p:nvSpPr>
          <p:cNvPr id="3" name="Content Placeholder 2"/>
          <p:cNvSpPr>
            <a:spLocks noGrp="1"/>
          </p:cNvSpPr>
          <p:nvPr>
            <p:ph idx="1"/>
          </p:nvPr>
        </p:nvSpPr>
        <p:spPr>
          <a:xfrm>
            <a:off x="500034" y="1357298"/>
            <a:ext cx="8229600" cy="4525963"/>
          </a:xfrm>
        </p:spPr>
        <p:txBody>
          <a:bodyPr>
            <a:normAutofit fontScale="92500"/>
          </a:bodyPr>
          <a:lstStyle/>
          <a:p>
            <a:pPr>
              <a:buNone/>
            </a:pPr>
            <a:r>
              <a:rPr lang="id-ID" dirty="0" smtClean="0"/>
              <a:t>	Bingkai atau garis pembatas perlu dibuat agar tampilan dari data yang kita buat lebih baik dan lebih mudah untuk dibaca. Untuk melakukan hal ini, ikuti langkat berikut ini :</a:t>
            </a:r>
          </a:p>
          <a:p>
            <a:pPr>
              <a:buNone/>
            </a:pPr>
            <a:r>
              <a:rPr lang="id-ID" dirty="0" smtClean="0"/>
              <a:t>• Sorotlah sel/range yang akan diberi bingkai.</a:t>
            </a:r>
          </a:p>
          <a:p>
            <a:pPr>
              <a:buNone/>
            </a:pPr>
            <a:r>
              <a:rPr lang="id-ID" dirty="0" smtClean="0"/>
              <a:t>• Pilih menu Format dan klik Cell atau tekan tombol Ctrl+1, Kotak dialog format akan ditampilkan.</a:t>
            </a:r>
          </a:p>
          <a:p>
            <a:pPr>
              <a:buNone/>
            </a:pPr>
            <a:r>
              <a:rPr lang="sv-SE" dirty="0" smtClean="0"/>
              <a:t>• Klik tab Border, maka akan ditampilkan seperti berikut ;</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10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2"/>
                                        </p:tgtEl>
                                        <p:attrNameLst>
                                          <p:attrName>fillcolor</p:attrName>
                                        </p:attrNameLst>
                                      </p:cBhvr>
                                      <p:tavLst>
                                        <p:tav tm="0">
                                          <p:val>
                                            <p:clrVal>
                                              <a:schemeClr val="accent2"/>
                                            </p:clrVal>
                                          </p:val>
                                        </p:tav>
                                        <p:tav tm="50000">
                                          <p:val>
                                            <p:clrVal>
                                              <a:schemeClr val="hlink"/>
                                            </p:clrVal>
                                          </p:val>
                                        </p:tav>
                                      </p:tavLst>
                                    </p:anim>
                                    <p:set>
                                      <p:cBhvr>
                                        <p:cTn id="9" dur="1000"/>
                                        <p:tgtEl>
                                          <p:spTgt spid="2"/>
                                        </p:tgtEl>
                                        <p:attrNameLst>
                                          <p:attrName>fill.type</p:attrName>
                                        </p:attrNameLst>
                                      </p:cBhvr>
                                      <p:to>
                                        <p:strVal val="solid"/>
                                      </p:to>
                                    </p:set>
                                  </p:childTnLst>
                                </p:cTn>
                              </p:par>
                              <p:par>
                                <p:cTn id="10" presetID="6" presetClass="path" presetSubtype="0" accel="50000" decel="50000" fill="hold" grpId="0" nodeType="withEffect">
                                  <p:stCondLst>
                                    <p:cond delay="0"/>
                                  </p:stCondLst>
                                  <p:childTnLst>
                                    <p:animMotion origin="layout" path="M 0 0  C -0.014 -0.00666  -0.029 -0.01199  -0.044 -0.01199  C -0.114 -0.01199  -0.169 0.06394  -0.169 0.15586  C -0.169 0.24644  -0.114 0.32104  -0.044 0.32104  C -0.029 0.32104  -0.014 0.31704  0 0.31038  C -0.047 0.2864  -0.08 0.22646  -0.08 0.15586  C -0.08 0.08392  -0.047 0.02398  0 0  Z" pathEditMode="relative" ptsTypes="">
                                      <p:cBhvr>
                                        <p:cTn id="11" dur="2000" fill="hold"/>
                                        <p:tgtEl>
                                          <p:spTgt spid="3">
                                            <p:txEl>
                                              <p:pRg st="0" end="0"/>
                                            </p:txEl>
                                          </p:spTgt>
                                        </p:tgtEl>
                                        <p:attrNameLst>
                                          <p:attrName>ppt_x</p:attrName>
                                          <p:attrName>ppt_y</p:attrName>
                                        </p:attrNameLst>
                                      </p:cBhvr>
                                    </p:animMotion>
                                  </p:childTnLst>
                                </p:cTn>
                              </p:par>
                              <p:par>
                                <p:cTn id="12" presetID="6" presetClass="path" presetSubtype="0" accel="50000" decel="50000" fill="hold" grpId="0" nodeType="withEffect">
                                  <p:stCondLst>
                                    <p:cond delay="0"/>
                                  </p:stCondLst>
                                  <p:childTnLst>
                                    <p:animMotion origin="layout" path="M 0 0  C -0.014 -0.00666  -0.029 -0.01199  -0.044 -0.01199  C -0.114 -0.01199  -0.169 0.06394  -0.169 0.15586  C -0.169 0.24644  -0.114 0.32104  -0.044 0.32104  C -0.029 0.32104  -0.014 0.31704  0 0.31038  C -0.047 0.2864  -0.08 0.22646  -0.08 0.15586  C -0.08 0.08392  -0.047 0.02398  0 0  Z" pathEditMode="relative" ptsTypes="">
                                      <p:cBhvr>
                                        <p:cTn id="13" dur="2000" fill="hold"/>
                                        <p:tgtEl>
                                          <p:spTgt spid="3">
                                            <p:txEl>
                                              <p:pRg st="1" end="1"/>
                                            </p:txEl>
                                          </p:spTgt>
                                        </p:tgtEl>
                                        <p:attrNameLst>
                                          <p:attrName>ppt_x</p:attrName>
                                          <p:attrName>ppt_y</p:attrName>
                                        </p:attrNameLst>
                                      </p:cBhvr>
                                    </p:animMotion>
                                  </p:childTnLst>
                                </p:cTn>
                              </p:par>
                              <p:par>
                                <p:cTn id="14" presetID="6" presetClass="path" presetSubtype="0" accel="50000" decel="50000" fill="hold" grpId="0" nodeType="withEffect">
                                  <p:stCondLst>
                                    <p:cond delay="0"/>
                                  </p:stCondLst>
                                  <p:childTnLst>
                                    <p:animMotion origin="layout" path="M 0 0  C -0.014 -0.00666  -0.029 -0.01199  -0.044 -0.01199  C -0.114 -0.01199  -0.169 0.06394  -0.169 0.15586  C -0.169 0.24644  -0.114 0.32104  -0.044 0.32104  C -0.029 0.32104  -0.014 0.31704  0 0.31038  C -0.047 0.2864  -0.08 0.22646  -0.08 0.15586  C -0.08 0.08392  -0.047 0.02398  0 0  Z" pathEditMode="relative" ptsTypes="">
                                      <p:cBhvr>
                                        <p:cTn id="15" dur="2000" fill="hold"/>
                                        <p:tgtEl>
                                          <p:spTgt spid="3">
                                            <p:txEl>
                                              <p:pRg st="2" end="2"/>
                                            </p:txEl>
                                          </p:spTgt>
                                        </p:tgtEl>
                                        <p:attrNameLst>
                                          <p:attrName>ppt_x</p:attrName>
                                          <p:attrName>ppt_y</p:attrName>
                                        </p:attrNameLst>
                                      </p:cBhvr>
                                    </p:animMotion>
                                  </p:childTnLst>
                                </p:cTn>
                              </p:par>
                              <p:par>
                                <p:cTn id="16" presetID="6" presetClass="path" presetSubtype="0" accel="50000" decel="50000" fill="hold" grpId="0" nodeType="withEffect">
                                  <p:stCondLst>
                                    <p:cond delay="0"/>
                                  </p:stCondLst>
                                  <p:childTnLst>
                                    <p:animMotion origin="layout" path="M 0 0  C -0.014 -0.00666  -0.029 -0.01199  -0.044 -0.01199  C -0.114 -0.01199  -0.169 0.06394  -0.169 0.15586  C -0.169 0.24644  -0.114 0.32104  -0.044 0.32104  C -0.029 0.32104  -0.014 0.31704  0 0.31038  C -0.047 0.2864  -0.08 0.22646  -0.08 0.15586  C -0.08 0.08392  -0.047 0.02398  0 0  Z" pathEditMode="relative" ptsTypes="">
                                      <p:cBhvr>
                                        <p:cTn id="17" dur="2000" fill="hold"/>
                                        <p:tgtEl>
                                          <p:spTgt spid="3">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heni\Documents\BACKGROUND PPT\p54.jpg"/>
          <p:cNvPicPr>
            <a:picLocks noChangeAspect="1" noChangeArrowheads="1"/>
          </p:cNvPicPr>
          <p:nvPr/>
        </p:nvPicPr>
        <p:blipFill>
          <a:blip r:embed="rId3"/>
          <a:srcRect/>
          <a:stretch>
            <a:fillRect/>
          </a:stretch>
        </p:blipFill>
        <p:spPr bwMode="auto">
          <a:xfrm>
            <a:off x="0" y="0"/>
            <a:ext cx="9143999" cy="6857999"/>
          </a:xfrm>
          <a:prstGeom prst="rect">
            <a:avLst/>
          </a:prstGeom>
          <a:noFill/>
        </p:spPr>
      </p:pic>
      <p:sp>
        <p:nvSpPr>
          <p:cNvPr id="2" name="Title 1"/>
          <p:cNvSpPr>
            <a:spLocks noGrp="1"/>
          </p:cNvSpPr>
          <p:nvPr>
            <p:ph type="title"/>
          </p:nvPr>
        </p:nvSpPr>
        <p:spPr/>
        <p:txBody>
          <a:bodyPr/>
          <a:lstStyle/>
          <a:p>
            <a:endParaRPr lang="id-ID" dirty="0"/>
          </a:p>
        </p:txBody>
      </p:sp>
      <p:pic>
        <p:nvPicPr>
          <p:cNvPr id="14339" name="Picture 3"/>
          <p:cNvPicPr>
            <a:picLocks noGrp="1" noChangeAspect="1" noChangeArrowheads="1"/>
          </p:cNvPicPr>
          <p:nvPr>
            <p:ph idx="1"/>
          </p:nvPr>
        </p:nvPicPr>
        <p:blipFill>
          <a:blip r:embed="rId4"/>
          <a:srcRect/>
          <a:stretch>
            <a:fillRect/>
          </a:stretch>
        </p:blipFill>
        <p:spPr bwMode="auto">
          <a:xfrm>
            <a:off x="1285852" y="571480"/>
            <a:ext cx="6929486" cy="4786346"/>
          </a:xfrm>
          <a:prstGeom prst="rect">
            <a:avLst/>
          </a:prstGeom>
          <a:noFill/>
          <a:ln w="9525">
            <a:noFill/>
            <a:miter lim="800000"/>
            <a:headEnd/>
            <a:tailEnd/>
          </a:ln>
          <a:effectLst/>
        </p:spPr>
      </p:pic>
      <p:sp>
        <p:nvSpPr>
          <p:cNvPr id="6" name="Rectangle 5"/>
          <p:cNvSpPr/>
          <p:nvPr/>
        </p:nvSpPr>
        <p:spPr>
          <a:xfrm>
            <a:off x="2857488" y="5857892"/>
            <a:ext cx="3950056" cy="369332"/>
          </a:xfrm>
          <a:prstGeom prst="rect">
            <a:avLst/>
          </a:prstGeom>
        </p:spPr>
        <p:txBody>
          <a:bodyPr wrap="none">
            <a:spAutoFit/>
          </a:bodyPr>
          <a:lstStyle/>
          <a:p>
            <a:r>
              <a:rPr lang="id-ID" b="1" dirty="0" smtClean="0"/>
              <a:t>Gambar 3.32. Memberi Garis Pembatas</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wipe(down)">
                                      <p:cBhvr>
                                        <p:cTn id="7" dur="580">
                                          <p:stCondLst>
                                            <p:cond delay="0"/>
                                          </p:stCondLst>
                                        </p:cTn>
                                        <p:tgtEl>
                                          <p:spTgt spid="14339"/>
                                        </p:tgtEl>
                                      </p:cBhvr>
                                    </p:animEffect>
                                    <p:anim calcmode="lin" valueType="num">
                                      <p:cBhvr>
                                        <p:cTn id="8" dur="1822" tmFilter="0,0; 0.14,0.36; 0.43,0.73; 0.71,0.91; 1.0,1.0">
                                          <p:stCondLst>
                                            <p:cond delay="0"/>
                                          </p:stCondLst>
                                        </p:cTn>
                                        <p:tgtEl>
                                          <p:spTgt spid="1433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33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33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33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339"/>
                                        </p:tgtEl>
                                        <p:attrNameLst>
                                          <p:attrName>ppt_y</p:attrName>
                                        </p:attrNameLst>
                                      </p:cBhvr>
                                      <p:tavLst>
                                        <p:tav tm="0" fmla="#ppt_y-sin(pi*$)/81">
                                          <p:val>
                                            <p:fltVal val="0"/>
                                          </p:val>
                                        </p:tav>
                                        <p:tav tm="100000">
                                          <p:val>
                                            <p:fltVal val="1"/>
                                          </p:val>
                                        </p:tav>
                                      </p:tavLst>
                                    </p:anim>
                                    <p:animScale>
                                      <p:cBhvr>
                                        <p:cTn id="13" dur="26">
                                          <p:stCondLst>
                                            <p:cond delay="650"/>
                                          </p:stCondLst>
                                        </p:cTn>
                                        <p:tgtEl>
                                          <p:spTgt spid="14339"/>
                                        </p:tgtEl>
                                      </p:cBhvr>
                                      <p:to x="100000" y="60000"/>
                                    </p:animScale>
                                    <p:animScale>
                                      <p:cBhvr>
                                        <p:cTn id="14" dur="166" decel="50000">
                                          <p:stCondLst>
                                            <p:cond delay="676"/>
                                          </p:stCondLst>
                                        </p:cTn>
                                        <p:tgtEl>
                                          <p:spTgt spid="14339"/>
                                        </p:tgtEl>
                                      </p:cBhvr>
                                      <p:to x="100000" y="100000"/>
                                    </p:animScale>
                                    <p:animScale>
                                      <p:cBhvr>
                                        <p:cTn id="15" dur="26">
                                          <p:stCondLst>
                                            <p:cond delay="1312"/>
                                          </p:stCondLst>
                                        </p:cTn>
                                        <p:tgtEl>
                                          <p:spTgt spid="14339"/>
                                        </p:tgtEl>
                                      </p:cBhvr>
                                      <p:to x="100000" y="80000"/>
                                    </p:animScale>
                                    <p:animScale>
                                      <p:cBhvr>
                                        <p:cTn id="16" dur="166" decel="50000">
                                          <p:stCondLst>
                                            <p:cond delay="1338"/>
                                          </p:stCondLst>
                                        </p:cTn>
                                        <p:tgtEl>
                                          <p:spTgt spid="14339"/>
                                        </p:tgtEl>
                                      </p:cBhvr>
                                      <p:to x="100000" y="100000"/>
                                    </p:animScale>
                                    <p:animScale>
                                      <p:cBhvr>
                                        <p:cTn id="17" dur="26">
                                          <p:stCondLst>
                                            <p:cond delay="1642"/>
                                          </p:stCondLst>
                                        </p:cTn>
                                        <p:tgtEl>
                                          <p:spTgt spid="14339"/>
                                        </p:tgtEl>
                                      </p:cBhvr>
                                      <p:to x="100000" y="90000"/>
                                    </p:animScale>
                                    <p:animScale>
                                      <p:cBhvr>
                                        <p:cTn id="18" dur="166" decel="50000">
                                          <p:stCondLst>
                                            <p:cond delay="1668"/>
                                          </p:stCondLst>
                                        </p:cTn>
                                        <p:tgtEl>
                                          <p:spTgt spid="14339"/>
                                        </p:tgtEl>
                                      </p:cBhvr>
                                      <p:to x="100000" y="100000"/>
                                    </p:animScale>
                                    <p:animScale>
                                      <p:cBhvr>
                                        <p:cTn id="19" dur="26">
                                          <p:stCondLst>
                                            <p:cond delay="1808"/>
                                          </p:stCondLst>
                                        </p:cTn>
                                        <p:tgtEl>
                                          <p:spTgt spid="14339"/>
                                        </p:tgtEl>
                                      </p:cBhvr>
                                      <p:to x="100000" y="95000"/>
                                    </p:animScale>
                                    <p:animScale>
                                      <p:cBhvr>
                                        <p:cTn id="20" dur="166" decel="50000">
                                          <p:stCondLst>
                                            <p:cond delay="1834"/>
                                          </p:stCondLst>
                                        </p:cTn>
                                        <p:tgtEl>
                                          <p:spTgt spid="14339"/>
                                        </p:tgtEl>
                                      </p:cBhvr>
                                      <p:to x="100000" y="100000"/>
                                    </p:animScale>
                                  </p:childTnLst>
                                </p:cTn>
                              </p:par>
                              <p:par>
                                <p:cTn id="21" presetID="40" presetClass="entr" presetSubtype="0" fill="hold" grpId="0" nodeType="withEffect">
                                  <p:stCondLst>
                                    <p:cond delay="0"/>
                                  </p:stCondLst>
                                  <p:iterate type="lt">
                                    <p:tmPct val="10000"/>
                                  </p:iterate>
                                  <p:childTnLst>
                                    <p:set>
                                      <p:cBhvr>
                                        <p:cTn id="22" dur="1" fill="hold">
                                          <p:stCondLst>
                                            <p:cond delay="0"/>
                                          </p:stCondLst>
                                        </p:cTn>
                                        <p:tgtEl>
                                          <p:spTgt spid="6"/>
                                        </p:tgtEl>
                                        <p:attrNameLst>
                                          <p:attrName>style.visibility</p:attrName>
                                        </p:attrNameLst>
                                      </p:cBhvr>
                                      <p:to>
                                        <p:strVal val="visible"/>
                                      </p:to>
                                    </p:set>
                                    <p:animEffect transition="in" filter="fade">
                                      <p:cBhvr>
                                        <p:cTn id="23" dur="2000"/>
                                        <p:tgtEl>
                                          <p:spTgt spid="6"/>
                                        </p:tgtEl>
                                      </p:cBhvr>
                                    </p:animEffect>
                                    <p:anim calcmode="lin" valueType="num">
                                      <p:cBhvr>
                                        <p:cTn id="24" dur="2000" fill="hold"/>
                                        <p:tgtEl>
                                          <p:spTgt spid="6"/>
                                        </p:tgtEl>
                                        <p:attrNameLst>
                                          <p:attrName>ppt_x</p:attrName>
                                        </p:attrNameLst>
                                      </p:cBhvr>
                                      <p:tavLst>
                                        <p:tav tm="0">
                                          <p:val>
                                            <p:strVal val="#ppt_x-.1"/>
                                          </p:val>
                                        </p:tav>
                                        <p:tav tm="100000">
                                          <p:val>
                                            <p:strVal val="#ppt_x"/>
                                          </p:val>
                                        </p:tav>
                                      </p:tavLst>
                                    </p:anim>
                                    <p:anim calcmode="lin" valueType="num">
                                      <p:cBhvr>
                                        <p:cTn id="25"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heni\Documents\BACKGROUND PPT\p70.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500034" y="500042"/>
            <a:ext cx="8229600" cy="5840435"/>
          </a:xfrm>
        </p:spPr>
        <p:txBody>
          <a:bodyPr>
            <a:normAutofit fontScale="85000" lnSpcReduction="20000"/>
          </a:bodyPr>
          <a:lstStyle/>
          <a:p>
            <a:pPr>
              <a:buNone/>
            </a:pPr>
            <a:r>
              <a:rPr lang="fi-FI" dirty="0" smtClean="0"/>
              <a:t>• Pada bagian Preset, pilih salah satu tombol berikut ;</a:t>
            </a:r>
          </a:p>
          <a:p>
            <a:pPr>
              <a:buNone/>
            </a:pPr>
            <a:r>
              <a:rPr lang="id-ID" dirty="0" smtClean="0"/>
              <a:t>	• None, digunakan untuk menghapus seluruh garis pembatas dan bingkai yang telah ada.</a:t>
            </a:r>
          </a:p>
          <a:p>
            <a:pPr>
              <a:buNone/>
            </a:pPr>
            <a:r>
              <a:rPr lang="id-ID" dirty="0" smtClean="0"/>
              <a:t>	• Outline, digunakan untuk membuat bingkai disekeliling sel atau range yang disorot.</a:t>
            </a:r>
          </a:p>
          <a:p>
            <a:pPr>
              <a:buNone/>
            </a:pPr>
            <a:r>
              <a:rPr lang="id-ID" dirty="0" smtClean="0"/>
              <a:t>	• Inside, digunakan untuk menempatkan garis pembatas dibagiann dalam range.</a:t>
            </a:r>
          </a:p>
          <a:p>
            <a:pPr>
              <a:buNone/>
            </a:pPr>
            <a:r>
              <a:rPr lang="id-ID" dirty="0" smtClean="0"/>
              <a:t>	• Border, digunakan untuk memberi garis pembatas, pada bagian yang diinginkan, atas, tengah, bawah, miring, sebelah kanan, kiri dan lain-lain.</a:t>
            </a:r>
          </a:p>
          <a:p>
            <a:pPr>
              <a:buNone/>
            </a:pPr>
            <a:r>
              <a:rPr lang="id-ID" dirty="0" smtClean="0"/>
              <a:t>	• Pada bagian Style, pilih model garis yang dinginkan.</a:t>
            </a:r>
          </a:p>
          <a:p>
            <a:pPr>
              <a:buNone/>
            </a:pPr>
            <a:r>
              <a:rPr lang="id-ID" dirty="0" smtClean="0"/>
              <a:t>	• Untuk memberi warna pada garis, pilih salah satu warna yang telah </a:t>
            </a:r>
            <a:r>
              <a:rPr lang="es-ES" dirty="0" err="1" smtClean="0"/>
              <a:t>disediakan</a:t>
            </a:r>
            <a:r>
              <a:rPr lang="es-ES" dirty="0" smtClean="0"/>
              <a:t> </a:t>
            </a:r>
            <a:r>
              <a:rPr lang="es-ES" dirty="0" err="1" smtClean="0"/>
              <a:t>oleh</a:t>
            </a:r>
            <a:r>
              <a:rPr lang="es-ES" dirty="0" smtClean="0"/>
              <a:t> Excel 2000 pada </a:t>
            </a:r>
            <a:r>
              <a:rPr lang="es-ES" dirty="0" err="1" smtClean="0"/>
              <a:t>tab</a:t>
            </a:r>
            <a:r>
              <a:rPr lang="es-ES" dirty="0" smtClean="0"/>
              <a:t> Color.</a:t>
            </a:r>
          </a:p>
          <a:p>
            <a:pPr>
              <a:buNone/>
            </a:pPr>
            <a:r>
              <a:rPr lang="id-ID" dirty="0" smtClean="0"/>
              <a:t>• Klik OK untuk menutup jendela ini.</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3">
                                            <p:txEl>
                                              <p:pRg st="0" end="0"/>
                                            </p:txEl>
                                          </p:spTgt>
                                        </p:tgtEl>
                                        <p:attrNameLst>
                                          <p:attrName>ppt_y</p:attrName>
                                        </p:attrNameLst>
                                      </p:cBhvr>
                                      <p:tavLst>
                                        <p:tav tm="0">
                                          <p:val>
                                            <p:strVal val="#ppt_y"/>
                                          </p:val>
                                        </p:tav>
                                        <p:tav tm="100000">
                                          <p:val>
                                            <p:strVal val="#ppt_y"/>
                                          </p:val>
                                        </p:tav>
                                      </p:tavLst>
                                    </p:anim>
                                  </p:childTnLst>
                                </p:cTn>
                              </p:par>
                              <p:par>
                                <p:cTn id="11" presetID="39" presetClass="entr" presetSubtype="0" accel="10000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20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20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2000" fill="hold"/>
                                        <p:tgtEl>
                                          <p:spTgt spid="3">
                                            <p:txEl>
                                              <p:pRg st="1" end="1"/>
                                            </p:txEl>
                                          </p:spTgt>
                                        </p:tgtEl>
                                        <p:attrNameLst>
                                          <p:attrName>ppt_y</p:attrName>
                                        </p:attrNameLst>
                                      </p:cBhvr>
                                      <p:tavLst>
                                        <p:tav tm="0">
                                          <p:val>
                                            <p:strVal val="#ppt_y"/>
                                          </p:val>
                                        </p:tav>
                                        <p:tav tm="100000">
                                          <p:val>
                                            <p:strVal val="#ppt_y"/>
                                          </p:val>
                                        </p:tav>
                                      </p:tavLst>
                                    </p:anim>
                                  </p:childTnLst>
                                </p:cTn>
                              </p:par>
                              <p:par>
                                <p:cTn id="17" presetID="39" presetClass="entr" presetSubtype="0" accel="10000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20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20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20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2000" fill="hold"/>
                                        <p:tgtEl>
                                          <p:spTgt spid="3">
                                            <p:txEl>
                                              <p:pRg st="2" end="2"/>
                                            </p:txEl>
                                          </p:spTgt>
                                        </p:tgtEl>
                                        <p:attrNameLst>
                                          <p:attrName>ppt_y</p:attrName>
                                        </p:attrNameLst>
                                      </p:cBhvr>
                                      <p:tavLst>
                                        <p:tav tm="0">
                                          <p:val>
                                            <p:strVal val="#ppt_y"/>
                                          </p:val>
                                        </p:tav>
                                        <p:tav tm="100000">
                                          <p:val>
                                            <p:strVal val="#ppt_y"/>
                                          </p:val>
                                        </p:tav>
                                      </p:tavLst>
                                    </p:anim>
                                  </p:childTnLst>
                                </p:cTn>
                              </p:par>
                              <p:par>
                                <p:cTn id="23" presetID="39" presetClass="entr" presetSubtype="0" accel="10000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20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20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20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2000" fill="hold"/>
                                        <p:tgtEl>
                                          <p:spTgt spid="3">
                                            <p:txEl>
                                              <p:pRg st="3" end="3"/>
                                            </p:txEl>
                                          </p:spTgt>
                                        </p:tgtEl>
                                        <p:attrNameLst>
                                          <p:attrName>ppt_y</p:attrName>
                                        </p:attrNameLst>
                                      </p:cBhvr>
                                      <p:tavLst>
                                        <p:tav tm="0">
                                          <p:val>
                                            <p:strVal val="#ppt_y"/>
                                          </p:val>
                                        </p:tav>
                                        <p:tav tm="100000">
                                          <p:val>
                                            <p:strVal val="#ppt_y"/>
                                          </p:val>
                                        </p:tav>
                                      </p:tavLst>
                                    </p:anim>
                                  </p:childTnLst>
                                </p:cTn>
                              </p:par>
                              <p:par>
                                <p:cTn id="29" presetID="39" presetClass="entr" presetSubtype="0" accel="10000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20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20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20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2000" fill="hold"/>
                                        <p:tgtEl>
                                          <p:spTgt spid="3">
                                            <p:txEl>
                                              <p:pRg st="4" end="4"/>
                                            </p:txEl>
                                          </p:spTgt>
                                        </p:tgtEl>
                                        <p:attrNameLst>
                                          <p:attrName>ppt_y</p:attrName>
                                        </p:attrNameLst>
                                      </p:cBhvr>
                                      <p:tavLst>
                                        <p:tav tm="0">
                                          <p:val>
                                            <p:strVal val="#ppt_y"/>
                                          </p:val>
                                        </p:tav>
                                        <p:tav tm="100000">
                                          <p:val>
                                            <p:strVal val="#ppt_y"/>
                                          </p:val>
                                        </p:tav>
                                      </p:tavLst>
                                    </p:anim>
                                  </p:childTnLst>
                                </p:cTn>
                              </p:par>
                              <p:par>
                                <p:cTn id="35" presetID="39" presetClass="entr" presetSubtype="0" accel="10000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20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8" dur="20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9" dur="20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0" dur="2000" fill="hold"/>
                                        <p:tgtEl>
                                          <p:spTgt spid="3">
                                            <p:txEl>
                                              <p:pRg st="5" end="5"/>
                                            </p:txEl>
                                          </p:spTgt>
                                        </p:tgtEl>
                                        <p:attrNameLst>
                                          <p:attrName>ppt_y</p:attrName>
                                        </p:attrNameLst>
                                      </p:cBhvr>
                                      <p:tavLst>
                                        <p:tav tm="0">
                                          <p:val>
                                            <p:strVal val="#ppt_y"/>
                                          </p:val>
                                        </p:tav>
                                        <p:tav tm="100000">
                                          <p:val>
                                            <p:strVal val="#ppt_y"/>
                                          </p:val>
                                        </p:tav>
                                      </p:tavLst>
                                    </p:anim>
                                  </p:childTnLst>
                                </p:cTn>
                              </p:par>
                              <p:par>
                                <p:cTn id="41" presetID="39" presetClass="entr" presetSubtype="0" accel="10000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20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4" dur="20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5" dur="20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46" dur="2000" fill="hold"/>
                                        <p:tgtEl>
                                          <p:spTgt spid="3">
                                            <p:txEl>
                                              <p:pRg st="6" end="6"/>
                                            </p:txEl>
                                          </p:spTgt>
                                        </p:tgtEl>
                                        <p:attrNameLst>
                                          <p:attrName>ppt_y</p:attrName>
                                        </p:attrNameLst>
                                      </p:cBhvr>
                                      <p:tavLst>
                                        <p:tav tm="0">
                                          <p:val>
                                            <p:strVal val="#ppt_y"/>
                                          </p:val>
                                        </p:tav>
                                        <p:tav tm="100000">
                                          <p:val>
                                            <p:strVal val="#ppt_y"/>
                                          </p:val>
                                        </p:tav>
                                      </p:tavLst>
                                    </p:anim>
                                  </p:childTnLst>
                                </p:cTn>
                              </p:par>
                              <p:par>
                                <p:cTn id="47" presetID="39" presetClass="entr" presetSubtype="0" accel="100000" fill="hold" grpId="0"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20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0" dur="20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1" dur="20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52" dur="2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heni\Documents\BACKGROUND PPT\p55.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857288" y="642918"/>
            <a:ext cx="8229600" cy="1143000"/>
          </a:xfrm>
        </p:spPr>
        <p:txBody>
          <a:bodyPr/>
          <a:lstStyle/>
          <a:p>
            <a:r>
              <a:rPr lang="id-ID" dirty="0" smtClean="0"/>
              <a:t>26. </a:t>
            </a:r>
            <a:r>
              <a:rPr lang="id-ID" b="1" dirty="0" smtClean="0"/>
              <a:t>Membuat Tabel </a:t>
            </a:r>
            <a:endParaRPr lang="id-ID" dirty="0"/>
          </a:p>
        </p:txBody>
      </p:sp>
      <p:sp>
        <p:nvSpPr>
          <p:cNvPr id="3" name="Content Placeholder 2"/>
          <p:cNvSpPr>
            <a:spLocks noGrp="1"/>
          </p:cNvSpPr>
          <p:nvPr>
            <p:ph idx="1"/>
          </p:nvPr>
        </p:nvSpPr>
        <p:spPr>
          <a:xfrm>
            <a:off x="714348" y="1500174"/>
            <a:ext cx="7715304" cy="4625989"/>
          </a:xfrm>
        </p:spPr>
        <p:txBody>
          <a:bodyPr>
            <a:normAutofit fontScale="85000" lnSpcReduction="20000"/>
          </a:bodyPr>
          <a:lstStyle/>
          <a:p>
            <a:pPr>
              <a:buNone/>
            </a:pPr>
            <a:r>
              <a:rPr lang="id-ID" dirty="0" smtClean="0"/>
              <a:t>	Pada materi sebelumnya, membuat garis pembatas/bingkai, sebenarnya kita telah belajar membuat tabel, tapi pada bagian ini kita akan membuat tabel dengan memanfaat fasilitas yang telah disediakan oleh Excel 2000 yang dikenal dengan Autoformat. Dengan fasilitas ini, Excel 2000 telah menyediakan berbagai macam </a:t>
            </a:r>
            <a:r>
              <a:rPr lang="sv-SE" dirty="0" smtClean="0"/>
              <a:t>format tabel, kita tinggal memilih dan memanfaatkannya saja. Berikut cara</a:t>
            </a:r>
            <a:r>
              <a:rPr lang="id-ID" dirty="0" smtClean="0"/>
              <a:t> menggunakan fasilitas ini :</a:t>
            </a:r>
          </a:p>
          <a:p>
            <a:pPr>
              <a:buNone/>
            </a:pPr>
            <a:r>
              <a:rPr lang="id-ID" dirty="0" smtClean="0"/>
              <a:t>• Sorotlah range data yang akan dibuat tabelnya</a:t>
            </a:r>
          </a:p>
          <a:p>
            <a:pPr>
              <a:buNone/>
            </a:pPr>
            <a:r>
              <a:rPr lang="id-ID" dirty="0" smtClean="0"/>
              <a:t>• Pilih menu Format, dan klik AutoFormat, maka kota dialog Auto Format </a:t>
            </a:r>
            <a:r>
              <a:rPr lang="fi-FI" dirty="0" smtClean="0"/>
              <a:t>akan ditampilkan seperti berikut ini ;</a:t>
            </a:r>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par>
                                <p:cTn id="13" presetID="34"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from="(-#ppt_w/2)" to="(#ppt_x)" calcmode="lin" valueType="num">
                                      <p:cBhvr>
                                        <p:cTn id="15" dur="1200" fill="hold">
                                          <p:stCondLst>
                                            <p:cond delay="0"/>
                                          </p:stCondLst>
                                        </p:cTn>
                                        <p:tgtEl>
                                          <p:spTgt spid="3">
                                            <p:txEl>
                                              <p:pRg st="0" end="0"/>
                                            </p:txEl>
                                          </p:spTgt>
                                        </p:tgtEl>
                                        <p:attrNameLst>
                                          <p:attrName>ppt_x</p:attrName>
                                        </p:attrNameLst>
                                      </p:cBhvr>
                                    </p:anim>
                                    <p:anim from="0" to="-1.0" calcmode="lin" valueType="num">
                                      <p:cBhvr>
                                        <p:cTn id="16" dur="400" decel="50000" autoRev="1" fill="hold">
                                          <p:stCondLst>
                                            <p:cond delay="1200"/>
                                          </p:stCondLst>
                                        </p:cTn>
                                        <p:tgtEl>
                                          <p:spTgt spid="3">
                                            <p:txEl>
                                              <p:pRg st="0" end="0"/>
                                            </p:txEl>
                                          </p:spTgt>
                                        </p:tgtEl>
                                        <p:attrNameLst>
                                          <p:attrName>xshear</p:attrName>
                                        </p:attrNameLst>
                                      </p:cBhvr>
                                    </p:anim>
                                    <p:animScale>
                                      <p:cBhvr>
                                        <p:cTn id="17" dur="400" decel="100000" autoRev="1" fill="hold">
                                          <p:stCondLst>
                                            <p:cond delay="1200"/>
                                          </p:stCondLst>
                                        </p:cTn>
                                        <p:tgtEl>
                                          <p:spTgt spid="3">
                                            <p:txEl>
                                              <p:pRg st="0" end="0"/>
                                            </p:txEl>
                                          </p:spTgt>
                                        </p:tgtEl>
                                      </p:cBhvr>
                                      <p:from x="100000" y="100000"/>
                                      <p:to x="80000" y="100000"/>
                                    </p:animScale>
                                    <p:anim by="(#ppt_h/3+#ppt_w*0.1)" calcmode="lin" valueType="num">
                                      <p:cBhvr additive="sum">
                                        <p:cTn id="18" dur="400" decel="100000" autoRev="1" fill="hold">
                                          <p:stCondLst>
                                            <p:cond delay="1200"/>
                                          </p:stCondLst>
                                        </p:cTn>
                                        <p:tgtEl>
                                          <p:spTgt spid="3">
                                            <p:txEl>
                                              <p:pRg st="0" end="0"/>
                                            </p:txEl>
                                          </p:spTgt>
                                        </p:tgtEl>
                                        <p:attrNameLst>
                                          <p:attrName>ppt_x</p:attrName>
                                        </p:attrNameLst>
                                      </p:cBhvr>
                                    </p:anim>
                                  </p:childTnLst>
                                </p:cTn>
                              </p:par>
                              <p:par>
                                <p:cTn id="19" presetID="34" presetClass="entr" presetSubtype="0"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from="(-#ppt_w/2)" to="(#ppt_x)" calcmode="lin" valueType="num">
                                      <p:cBhvr>
                                        <p:cTn id="21" dur="1200" fill="hold">
                                          <p:stCondLst>
                                            <p:cond delay="0"/>
                                          </p:stCondLst>
                                        </p:cTn>
                                        <p:tgtEl>
                                          <p:spTgt spid="3">
                                            <p:txEl>
                                              <p:pRg st="1" end="1"/>
                                            </p:txEl>
                                          </p:spTgt>
                                        </p:tgtEl>
                                        <p:attrNameLst>
                                          <p:attrName>ppt_x</p:attrName>
                                        </p:attrNameLst>
                                      </p:cBhvr>
                                    </p:anim>
                                    <p:anim from="0" to="-1.0" calcmode="lin" valueType="num">
                                      <p:cBhvr>
                                        <p:cTn id="22" dur="400" decel="50000" autoRev="1" fill="hold">
                                          <p:stCondLst>
                                            <p:cond delay="1200"/>
                                          </p:stCondLst>
                                        </p:cTn>
                                        <p:tgtEl>
                                          <p:spTgt spid="3">
                                            <p:txEl>
                                              <p:pRg st="1" end="1"/>
                                            </p:txEl>
                                          </p:spTgt>
                                        </p:tgtEl>
                                        <p:attrNameLst>
                                          <p:attrName>xshear</p:attrName>
                                        </p:attrNameLst>
                                      </p:cBhvr>
                                    </p:anim>
                                    <p:animScale>
                                      <p:cBhvr>
                                        <p:cTn id="23" dur="400" decel="100000" autoRev="1" fill="hold">
                                          <p:stCondLst>
                                            <p:cond delay="1200"/>
                                          </p:stCondLst>
                                        </p:cTn>
                                        <p:tgtEl>
                                          <p:spTgt spid="3">
                                            <p:txEl>
                                              <p:pRg st="1" end="1"/>
                                            </p:txEl>
                                          </p:spTgt>
                                        </p:tgtEl>
                                      </p:cBhvr>
                                      <p:from x="100000" y="100000"/>
                                      <p:to x="80000" y="100000"/>
                                    </p:animScale>
                                    <p:anim by="(#ppt_h/3+#ppt_w*0.1)" calcmode="lin" valueType="num">
                                      <p:cBhvr additive="sum">
                                        <p:cTn id="24" dur="400" decel="100000" autoRev="1" fill="hold">
                                          <p:stCondLst>
                                            <p:cond delay="1200"/>
                                          </p:stCondLst>
                                        </p:cTn>
                                        <p:tgtEl>
                                          <p:spTgt spid="3">
                                            <p:txEl>
                                              <p:pRg st="1" end="1"/>
                                            </p:txEl>
                                          </p:spTgt>
                                        </p:tgtEl>
                                        <p:attrNameLst>
                                          <p:attrName>ppt_x</p:attrName>
                                        </p:attrNameLst>
                                      </p:cBhvr>
                                    </p:anim>
                                  </p:childTnLst>
                                </p:cTn>
                              </p:par>
                              <p:par>
                                <p:cTn id="25" presetID="34"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from="(-#ppt_w/2)" to="(#ppt_x)" calcmode="lin" valueType="num">
                                      <p:cBhvr>
                                        <p:cTn id="27" dur="1200" fill="hold">
                                          <p:stCondLst>
                                            <p:cond delay="0"/>
                                          </p:stCondLst>
                                        </p:cTn>
                                        <p:tgtEl>
                                          <p:spTgt spid="3">
                                            <p:txEl>
                                              <p:pRg st="2" end="2"/>
                                            </p:txEl>
                                          </p:spTgt>
                                        </p:tgtEl>
                                        <p:attrNameLst>
                                          <p:attrName>ppt_x</p:attrName>
                                        </p:attrNameLst>
                                      </p:cBhvr>
                                    </p:anim>
                                    <p:anim from="0" to="-1.0" calcmode="lin" valueType="num">
                                      <p:cBhvr>
                                        <p:cTn id="28" dur="400" decel="50000" autoRev="1" fill="hold">
                                          <p:stCondLst>
                                            <p:cond delay="1200"/>
                                          </p:stCondLst>
                                        </p:cTn>
                                        <p:tgtEl>
                                          <p:spTgt spid="3">
                                            <p:txEl>
                                              <p:pRg st="2" end="2"/>
                                            </p:txEl>
                                          </p:spTgt>
                                        </p:tgtEl>
                                        <p:attrNameLst>
                                          <p:attrName>xshear</p:attrName>
                                        </p:attrNameLst>
                                      </p:cBhvr>
                                    </p:anim>
                                    <p:animScale>
                                      <p:cBhvr>
                                        <p:cTn id="29" dur="400" decel="100000" autoRev="1" fill="hold">
                                          <p:stCondLst>
                                            <p:cond delay="1200"/>
                                          </p:stCondLst>
                                        </p:cTn>
                                        <p:tgtEl>
                                          <p:spTgt spid="3">
                                            <p:txEl>
                                              <p:pRg st="2" end="2"/>
                                            </p:txEl>
                                          </p:spTgt>
                                        </p:tgtEl>
                                      </p:cBhvr>
                                      <p:from x="100000" y="100000"/>
                                      <p:to x="80000" y="100000"/>
                                    </p:animScale>
                                    <p:anim by="(#ppt_h/3+#ppt_w*0.1)" calcmode="lin" valueType="num">
                                      <p:cBhvr additive="sum">
                                        <p:cTn id="30" dur="400" decel="100000" autoRev="1" fill="hold">
                                          <p:stCondLst>
                                            <p:cond delay="12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heni\Documents\BACKGROUND PPT\p23.jpg"/>
          <p:cNvPicPr>
            <a:picLocks noChangeAspect="1" noChangeArrowheads="1"/>
          </p:cNvPicPr>
          <p:nvPr/>
        </p:nvPicPr>
        <p:blipFill>
          <a:blip r:embed="rId3"/>
          <a:srcRect/>
          <a:stretch>
            <a:fillRect/>
          </a:stretch>
        </p:blipFill>
        <p:spPr bwMode="auto">
          <a:xfrm>
            <a:off x="0" y="0"/>
            <a:ext cx="9144000" cy="68580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 name="Title 1"/>
          <p:cNvSpPr>
            <a:spLocks noGrp="1"/>
          </p:cNvSpPr>
          <p:nvPr>
            <p:ph type="title"/>
          </p:nvPr>
        </p:nvSpPr>
        <p:spPr/>
        <p:txBody>
          <a:bodyPr/>
          <a:lstStyle/>
          <a:p>
            <a:endParaRPr lang="id-ID" dirty="0"/>
          </a:p>
        </p:txBody>
      </p:sp>
      <p:pic>
        <p:nvPicPr>
          <p:cNvPr id="17411" name="Picture 3"/>
          <p:cNvPicPr>
            <a:picLocks noGrp="1" noChangeAspect="1" noChangeArrowheads="1"/>
          </p:cNvPicPr>
          <p:nvPr>
            <p:ph idx="1"/>
          </p:nvPr>
        </p:nvPicPr>
        <p:blipFill>
          <a:blip r:embed="rId4"/>
          <a:srcRect/>
          <a:stretch>
            <a:fillRect/>
          </a:stretch>
        </p:blipFill>
        <p:spPr bwMode="auto">
          <a:xfrm>
            <a:off x="785786" y="571480"/>
            <a:ext cx="7715304" cy="5072098"/>
          </a:xfrm>
          <a:prstGeom prst="rect">
            <a:avLst/>
          </a:prstGeom>
          <a:noFill/>
          <a:ln w="9525">
            <a:noFill/>
            <a:miter lim="800000"/>
            <a:headEnd/>
            <a:tailEnd/>
          </a:ln>
          <a:effectLst/>
        </p:spPr>
      </p:pic>
      <p:sp>
        <p:nvSpPr>
          <p:cNvPr id="6" name="Rectangle 5"/>
          <p:cNvSpPr/>
          <p:nvPr/>
        </p:nvSpPr>
        <p:spPr>
          <a:xfrm>
            <a:off x="1357290" y="5857892"/>
            <a:ext cx="5715040" cy="369332"/>
          </a:xfrm>
          <a:prstGeom prst="rect">
            <a:avLst/>
          </a:prstGeom>
        </p:spPr>
        <p:txBody>
          <a:bodyPr wrap="square">
            <a:spAutoFit/>
          </a:bodyPr>
          <a:lstStyle/>
          <a:p>
            <a:r>
              <a:rPr lang="id-ID" b="1" dirty="0" smtClean="0"/>
              <a:t>Gambar 3.33. Membuat Tabel dengan AutoFormat</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p:cTn id="7" dur="3000" fill="hold"/>
                                        <p:tgtEl>
                                          <p:spTgt spid="17411"/>
                                        </p:tgtEl>
                                        <p:attrNameLst>
                                          <p:attrName>ppt_w</p:attrName>
                                        </p:attrNameLst>
                                      </p:cBhvr>
                                      <p:tavLst>
                                        <p:tav tm="0" fmla="#ppt_w*sin(2.5*pi*$)">
                                          <p:val>
                                            <p:fltVal val="0"/>
                                          </p:val>
                                        </p:tav>
                                        <p:tav tm="100000">
                                          <p:val>
                                            <p:fltVal val="1"/>
                                          </p:val>
                                        </p:tav>
                                      </p:tavLst>
                                    </p:anim>
                                    <p:anim calcmode="lin" valueType="num">
                                      <p:cBhvr>
                                        <p:cTn id="8" dur="3000" fill="hold"/>
                                        <p:tgtEl>
                                          <p:spTgt spid="17411"/>
                                        </p:tgtEl>
                                        <p:attrNameLst>
                                          <p:attrName>ppt_h</p:attrName>
                                        </p:attrNameLst>
                                      </p:cBhvr>
                                      <p:tavLst>
                                        <p:tav tm="0">
                                          <p:val>
                                            <p:strVal val="#ppt_h"/>
                                          </p:val>
                                        </p:tav>
                                        <p:tav tm="100000">
                                          <p:val>
                                            <p:strVal val="#ppt_h"/>
                                          </p:val>
                                        </p:tav>
                                      </p:tavLst>
                                    </p:anim>
                                  </p:childTnLst>
                                </p:cTn>
                              </p:par>
                              <p:par>
                                <p:cTn id="9" presetID="47"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anim calcmode="lin" valueType="num">
                                      <p:cBhvr>
                                        <p:cTn id="12" dur="2000" fill="hold"/>
                                        <p:tgtEl>
                                          <p:spTgt spid="6"/>
                                        </p:tgtEl>
                                        <p:attrNameLst>
                                          <p:attrName>ppt_x</p:attrName>
                                        </p:attrNameLst>
                                      </p:cBhvr>
                                      <p:tavLst>
                                        <p:tav tm="0">
                                          <p:val>
                                            <p:strVal val="#ppt_x"/>
                                          </p:val>
                                        </p:tav>
                                        <p:tav tm="100000">
                                          <p:val>
                                            <p:strVal val="#ppt_x"/>
                                          </p:val>
                                        </p:tav>
                                      </p:tavLst>
                                    </p:anim>
                                    <p:anim calcmode="lin" valueType="num">
                                      <p:cBhvr>
                                        <p:cTn id="13" dur="2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heni\Documents\BACKGROUND PPT\p56.jpg"/>
          <p:cNvPicPr>
            <a:picLocks noChangeAspect="1" noChangeArrowheads="1"/>
          </p:cNvPicPr>
          <p:nvPr/>
        </p:nvPicPr>
        <p:blipFill>
          <a:blip r:embed="rId3"/>
          <a:srcRect/>
          <a:stretch>
            <a:fillRect/>
          </a:stretch>
        </p:blipFill>
        <p:spPr bwMode="auto">
          <a:xfrm>
            <a:off x="0" y="0"/>
            <a:ext cx="9144000" cy="6858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714348" y="1446193"/>
            <a:ext cx="8229600" cy="5411807"/>
          </a:xfrm>
        </p:spPr>
        <p:txBody>
          <a:bodyPr/>
          <a:lstStyle/>
          <a:p>
            <a:pPr>
              <a:buNone/>
            </a:pPr>
            <a:r>
              <a:rPr lang="id-ID" dirty="0" smtClean="0"/>
              <a:t>	Gunakan vertikal scroll bar untuk melihat model tabel lainnya yang disediakan oleh Excel 2000.</a:t>
            </a:r>
          </a:p>
          <a:p>
            <a:pPr>
              <a:buNone/>
            </a:pPr>
            <a:r>
              <a:rPr lang="id-ID" dirty="0" smtClean="0"/>
              <a:t>• Klik salah satu model tabel yang diinginkan.</a:t>
            </a:r>
          </a:p>
          <a:p>
            <a:pPr>
              <a:buNone/>
            </a:pPr>
            <a:r>
              <a:rPr lang="id-ID" dirty="0" smtClean="0"/>
              <a:t>• Klik OK untuk menutup jendela ini. Maka range yang disorot tadi akan </a:t>
            </a:r>
            <a:r>
              <a:rPr lang="sv-SE" dirty="0" smtClean="0"/>
              <a:t>diubah sesuai dengan tabel yang anda pilih.</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2000" tmFilter="0, 0; .2, .5; .8, .5; 1, 0"/>
                                        <p:tgtEl>
                                          <p:spTgt spid="3">
                                            <p:txEl>
                                              <p:pRg st="0" end="0"/>
                                            </p:txEl>
                                          </p:spTgt>
                                        </p:tgtEl>
                                      </p:cBhvr>
                                    </p:animEffect>
                                    <p:animScale>
                                      <p:cBhvr>
                                        <p:cTn id="7" dur="1000" autoRev="1" fill="hold"/>
                                        <p:tgtEl>
                                          <p:spTgt spid="3">
                                            <p:txEl>
                                              <p:pRg st="0" end="0"/>
                                            </p:txEl>
                                          </p:spTgt>
                                        </p:tgtEl>
                                      </p:cBhvr>
                                      <p:by x="105000" y="105000"/>
                                    </p:animScale>
                                  </p:childTnLst>
                                </p:cTn>
                              </p:par>
                              <p:par>
                                <p:cTn id="8" presetID="26" presetClass="emph" presetSubtype="0" fill="hold" grpId="0" nodeType="withEffect">
                                  <p:stCondLst>
                                    <p:cond delay="0"/>
                                  </p:stCondLst>
                                  <p:childTnLst>
                                    <p:animEffect transition="out" filter="fade">
                                      <p:cBhvr>
                                        <p:cTn id="9" dur="2000" tmFilter="0, 0; .2, .5; .8, .5; 1, 0"/>
                                        <p:tgtEl>
                                          <p:spTgt spid="3">
                                            <p:txEl>
                                              <p:pRg st="1" end="1"/>
                                            </p:txEl>
                                          </p:spTgt>
                                        </p:tgtEl>
                                      </p:cBhvr>
                                    </p:animEffect>
                                    <p:animScale>
                                      <p:cBhvr>
                                        <p:cTn id="10" dur="1000" autoRev="1" fill="hold"/>
                                        <p:tgtEl>
                                          <p:spTgt spid="3">
                                            <p:txEl>
                                              <p:pRg st="1" end="1"/>
                                            </p:txEl>
                                          </p:spTgt>
                                        </p:tgtEl>
                                      </p:cBhvr>
                                      <p:by x="105000" y="105000"/>
                                    </p:animScale>
                                  </p:childTnLst>
                                </p:cTn>
                              </p:par>
                              <p:par>
                                <p:cTn id="11" presetID="26" presetClass="emph" presetSubtype="0" fill="hold" grpId="0" nodeType="withEffect">
                                  <p:stCondLst>
                                    <p:cond delay="0"/>
                                  </p:stCondLst>
                                  <p:childTnLst>
                                    <p:animEffect transition="out" filter="fade">
                                      <p:cBhvr>
                                        <p:cTn id="12" dur="2000" tmFilter="0, 0; .2, .5; .8, .5; 1, 0"/>
                                        <p:tgtEl>
                                          <p:spTgt spid="3">
                                            <p:txEl>
                                              <p:pRg st="2" end="2"/>
                                            </p:txEl>
                                          </p:spTgt>
                                        </p:tgtEl>
                                      </p:cBhvr>
                                    </p:animEffect>
                                    <p:animScale>
                                      <p:cBhvr>
                                        <p:cTn id="13" dur="100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heni\Documents\BACKGROUND PPT\p34.jpg"/>
          <p:cNvPicPr>
            <a:picLocks noChangeAspect="1" noChangeArrowheads="1"/>
          </p:cNvPicPr>
          <p:nvPr/>
        </p:nvPicPr>
        <p:blipFill>
          <a:blip r:embed="rId3"/>
          <a:srcRect/>
          <a:stretch>
            <a:fillRect/>
          </a:stretch>
        </p:blipFill>
        <p:spPr bwMode="auto">
          <a:xfrm>
            <a:off x="0" y="0"/>
            <a:ext cx="9143999" cy="6857999"/>
          </a:xfrm>
          <a:prstGeom prst="rect">
            <a:avLst/>
          </a:prstGeom>
          <a:noFill/>
        </p:spPr>
      </p:pic>
      <p:sp>
        <p:nvSpPr>
          <p:cNvPr id="2" name="Title 1"/>
          <p:cNvSpPr>
            <a:spLocks noGrp="1"/>
          </p:cNvSpPr>
          <p:nvPr>
            <p:ph type="title"/>
          </p:nvPr>
        </p:nvSpPr>
        <p:spPr/>
        <p:txBody>
          <a:bodyPr/>
          <a:lstStyle/>
          <a:p>
            <a:r>
              <a:rPr lang="id-ID" dirty="0" smtClean="0"/>
              <a:t>27. </a:t>
            </a:r>
            <a:r>
              <a:rPr lang="id-ID" b="1" dirty="0" smtClean="0"/>
              <a:t>Membuat Grafik</a:t>
            </a:r>
            <a:endParaRPr lang="id-ID" dirty="0"/>
          </a:p>
        </p:txBody>
      </p:sp>
      <p:sp>
        <p:nvSpPr>
          <p:cNvPr id="3" name="Content Placeholder 2"/>
          <p:cNvSpPr>
            <a:spLocks noGrp="1"/>
          </p:cNvSpPr>
          <p:nvPr>
            <p:ph idx="1"/>
          </p:nvPr>
        </p:nvSpPr>
        <p:spPr>
          <a:xfrm>
            <a:off x="457200" y="1285860"/>
            <a:ext cx="8229600" cy="4840303"/>
          </a:xfrm>
        </p:spPr>
        <p:txBody>
          <a:bodyPr/>
          <a:lstStyle/>
          <a:p>
            <a:pPr>
              <a:buNone/>
            </a:pPr>
            <a:r>
              <a:rPr lang="id-ID" dirty="0" smtClean="0"/>
              <a:t>1. Membuat Grafik Menggunakan Chart Wizard</a:t>
            </a:r>
          </a:p>
          <a:p>
            <a:pPr>
              <a:buNone/>
            </a:pPr>
            <a:r>
              <a:rPr lang="id-ID" dirty="0" smtClean="0"/>
              <a:t>	Untuk membantu penjelasan materi ini, perhatikan tabel berikut ini :</a:t>
            </a:r>
          </a:p>
          <a:p>
            <a:endParaRPr lang="id-ID" dirty="0"/>
          </a:p>
        </p:txBody>
      </p:sp>
      <p:pic>
        <p:nvPicPr>
          <p:cNvPr id="6" name="Picture 2"/>
          <p:cNvPicPr>
            <a:picLocks noChangeAspect="1" noChangeArrowheads="1"/>
          </p:cNvPicPr>
          <p:nvPr/>
        </p:nvPicPr>
        <p:blipFill>
          <a:blip r:embed="rId4"/>
          <a:srcRect/>
          <a:stretch>
            <a:fillRect/>
          </a:stretch>
        </p:blipFill>
        <p:spPr bwMode="auto">
          <a:xfrm>
            <a:off x="1214414" y="3000372"/>
            <a:ext cx="5500726" cy="2581275"/>
          </a:xfrm>
          <a:prstGeom prst="rect">
            <a:avLst/>
          </a:prstGeom>
          <a:noFill/>
          <a:ln w="9525">
            <a:noFill/>
            <a:miter lim="800000"/>
            <a:headEnd/>
            <a:tailEnd/>
          </a:ln>
          <a:effectLst/>
        </p:spPr>
      </p:pic>
      <p:sp>
        <p:nvSpPr>
          <p:cNvPr id="7" name="Rectangle 6"/>
          <p:cNvSpPr/>
          <p:nvPr/>
        </p:nvSpPr>
        <p:spPr>
          <a:xfrm>
            <a:off x="1714480" y="5929330"/>
            <a:ext cx="4357718" cy="369332"/>
          </a:xfrm>
          <a:prstGeom prst="rect">
            <a:avLst/>
          </a:prstGeom>
        </p:spPr>
        <p:txBody>
          <a:bodyPr wrap="square">
            <a:spAutoFit/>
          </a:bodyPr>
          <a:lstStyle/>
          <a:p>
            <a:r>
              <a:rPr lang="id-ID" b="1" dirty="0" smtClean="0"/>
              <a:t>Gambar 3.34. Membuat Contoh Tabel</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39" presetClass="entr" presetSubtype="0" accel="10000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2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2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2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
                                          </p:val>
                                        </p:tav>
                                        <p:tav tm="100000">
                                          <p:val>
                                            <p:strVal val="#ppt_y"/>
                                          </p:val>
                                        </p:tav>
                                      </p:tavLst>
                                    </p:anim>
                                  </p:childTnLst>
                                </p:cTn>
                              </p:par>
                              <p:par>
                                <p:cTn id="16" presetID="39" presetClass="entr" presetSubtype="0" accel="100000"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20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 dur="20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 dur="20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 dur="2000" fill="hold"/>
                                        <p:tgtEl>
                                          <p:spTgt spid="3">
                                            <p:txEl>
                                              <p:pRg st="1" end="1"/>
                                            </p:txEl>
                                          </p:spTgt>
                                        </p:tgtEl>
                                        <p:attrNameLst>
                                          <p:attrName>ppt_y</p:attrName>
                                        </p:attrNameLst>
                                      </p:cBhvr>
                                      <p:tavLst>
                                        <p:tav tm="0">
                                          <p:val>
                                            <p:strVal val="#ppt_y"/>
                                          </p:val>
                                        </p:tav>
                                        <p:tav tm="100000">
                                          <p:val>
                                            <p:strVal val="#ppt_y"/>
                                          </p:val>
                                        </p:tav>
                                      </p:tavLst>
                                    </p:anim>
                                  </p:childTnLst>
                                </p:cTn>
                              </p:par>
                              <p:par>
                                <p:cTn id="22" presetID="34" presetClass="path" presetSubtype="0" accel="50000" decel="50000" fill="hold" nodeType="withEffect">
                                  <p:stCondLst>
                                    <p:cond delay="0"/>
                                  </p:stCondLst>
                                  <p:childTnLst>
                                    <p:animMotion origin="layout" path="M 0 0  C 0.004 -0.00533  0.01 -0.00799  0.015 -0.00799  C 0.022 -0.00799  0.029 -0.004  0.033 0.00266  C 0.05 0.02931  0.063 0.08792  0.063 0.15719  C 0.063 0.15719  0.063 0.15852  0.063 0.15852  C 0.063 0.15852  0.063 0.15985  0.063 0.15985  C 0.063 0.22912  0.05 0.28907  0.033 0.31571  C 0.029 0.32104  0.022 0.32503  0.015 0.32503  C 0.01 0.32503  0.004 0.32237  0 0.31704  C -0.004 0.31171  -0.006 0.30505  -0.006 0.29706  C -0.006 0.28773  -0.003 0.27974  0.002 0.27441  C 0.022 0.25043  0.066 0.23312  0.118 0.23312  C 0.118 0.23312  0.119 0.23312  0.119 0.23312  C 0.119 0.23312  0.12 0.23312  0.12 0.23312  C 0.172 0.23312  0.217 0.25043  0.237 0.27441  C 0.241 0.27974  0.244 0.28773  0.244 0.29706  C 0.244 0.30505  0.242 0.31171  0.238 0.31704  C 0.234 0.32237  0.229 0.32503  0.223 0.32503  C 0.216 0.32503  0.21 0.32104  0.206 0.31571  C 0.188 0.28907  0.175 0.22912  0.175 0.15985  C 0.175 0.15985  0.175 0.15852  0.175 0.15852  C 0.175 0.15852  0.175 0.15719  0.175 0.15719  C 0.175 0.08792  0.188 0.02931  0.206 0.00133  C 0.21 -0.004  0.216 -0.00799  0.223 -0.00799  C 0.229 -0.00799  0.234 -0.00533  0.238 0  C 0.242 0.00533  0.244 0.01332  0.244 0.01998  C 0.244 0.02931  0.241 0.0373  0.237 0.04396  C 0.217 0.0666  0.172 0.08392  0.12 0.08392  C 0.12 0.08392  0.12 0.08392  0.119 0.08392  C 0.119 0.08392  0.118 0.08392  0.118 0.08392  C 0.066 0.08392  0.022 0.0666  0.002 0.04396  C -0.003 0.0373  -0.006 0.02931  -0.006 0.01998  C -0.006 0.01332  -0.004 0.00533  0 0  Z" pathEditMode="relative" ptsTypes="">
                                      <p:cBhvr>
                                        <p:cTn id="23" dur="2000" fill="hold"/>
                                        <p:tgtEl>
                                          <p:spTgt spid="6"/>
                                        </p:tgtEl>
                                        <p:attrNameLst>
                                          <p:attrName>ppt_x</p:attrName>
                                          <p:attrName>ppt_y</p:attrName>
                                        </p:attrNameLst>
                                      </p:cBhvr>
                                    </p:animMotion>
                                  </p:childTnLst>
                                </p:cTn>
                              </p:par>
                              <p:par>
                                <p:cTn id="24" presetID="30"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600" decel="100000"/>
                                        <p:tgtEl>
                                          <p:spTgt spid="7"/>
                                        </p:tgtEl>
                                      </p:cBhvr>
                                    </p:animEffect>
                                    <p:anim calcmode="lin" valueType="num">
                                      <p:cBhvr>
                                        <p:cTn id="27" dur="1600" decel="100000" fill="hold"/>
                                        <p:tgtEl>
                                          <p:spTgt spid="7"/>
                                        </p:tgtEl>
                                        <p:attrNameLst>
                                          <p:attrName>style.rotation</p:attrName>
                                        </p:attrNameLst>
                                      </p:cBhvr>
                                      <p:tavLst>
                                        <p:tav tm="0">
                                          <p:val>
                                            <p:fltVal val="-90"/>
                                          </p:val>
                                        </p:tav>
                                        <p:tav tm="100000">
                                          <p:val>
                                            <p:fltVal val="0"/>
                                          </p:val>
                                        </p:tav>
                                      </p:tavLst>
                                    </p:anim>
                                    <p:anim calcmode="lin" valueType="num">
                                      <p:cBhvr>
                                        <p:cTn id="28" dur="1600" decel="100000" fill="hold"/>
                                        <p:tgtEl>
                                          <p:spTgt spid="7"/>
                                        </p:tgtEl>
                                        <p:attrNameLst>
                                          <p:attrName>ppt_x</p:attrName>
                                        </p:attrNameLst>
                                      </p:cBhvr>
                                      <p:tavLst>
                                        <p:tav tm="0">
                                          <p:val>
                                            <p:strVal val="#ppt_x+0.4"/>
                                          </p:val>
                                        </p:tav>
                                        <p:tav tm="100000">
                                          <p:val>
                                            <p:strVal val="#ppt_x-0.05"/>
                                          </p:val>
                                        </p:tav>
                                      </p:tavLst>
                                    </p:anim>
                                    <p:anim calcmode="lin" valueType="num">
                                      <p:cBhvr>
                                        <p:cTn id="29" dur="1600" decel="100000" fill="hold"/>
                                        <p:tgtEl>
                                          <p:spTgt spid="7"/>
                                        </p:tgtEl>
                                        <p:attrNameLst>
                                          <p:attrName>ppt_y</p:attrName>
                                        </p:attrNameLst>
                                      </p:cBhvr>
                                      <p:tavLst>
                                        <p:tav tm="0">
                                          <p:val>
                                            <p:strVal val="#ppt_y-0.4"/>
                                          </p:val>
                                        </p:tav>
                                        <p:tav tm="100000">
                                          <p:val>
                                            <p:strVal val="#ppt_y+0.1"/>
                                          </p:val>
                                        </p:tav>
                                      </p:tavLst>
                                    </p:anim>
                                    <p:anim calcmode="lin" valueType="num">
                                      <p:cBhvr>
                                        <p:cTn id="30" dur="400" accel="100000" fill="hold">
                                          <p:stCondLst>
                                            <p:cond delay="1600"/>
                                          </p:stCondLst>
                                        </p:cTn>
                                        <p:tgtEl>
                                          <p:spTgt spid="7"/>
                                        </p:tgtEl>
                                        <p:attrNameLst>
                                          <p:attrName>ppt_x</p:attrName>
                                        </p:attrNameLst>
                                      </p:cBhvr>
                                      <p:tavLst>
                                        <p:tav tm="0">
                                          <p:val>
                                            <p:strVal val="#ppt_x-0.05"/>
                                          </p:val>
                                        </p:tav>
                                        <p:tav tm="100000">
                                          <p:val>
                                            <p:strVal val="#ppt_x"/>
                                          </p:val>
                                        </p:tav>
                                      </p:tavLst>
                                    </p:anim>
                                    <p:anim calcmode="lin" valueType="num">
                                      <p:cBhvr>
                                        <p:cTn id="31" dur="400" accel="100000" fill="hold">
                                          <p:stCondLst>
                                            <p:cond delay="16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heni\Documents\BACKGROUND PPT\p11.jpg"/>
          <p:cNvPicPr>
            <a:picLocks noChangeAspect="1" noChangeArrowheads="1"/>
          </p:cNvPicPr>
          <p:nvPr/>
        </p:nvPicPr>
        <p:blipFill>
          <a:blip r:embed="rId3"/>
          <a:srcRect/>
          <a:stretch>
            <a:fillRect/>
          </a:stretch>
        </p:blipFill>
        <p:spPr bwMode="auto">
          <a:xfrm>
            <a:off x="0" y="0"/>
            <a:ext cx="9143999" cy="6857999"/>
          </a:xfrm>
          <a:prstGeom prst="rect">
            <a:avLst/>
          </a:prstGeom>
          <a:noFill/>
        </p:spPr>
      </p:pic>
      <p:sp>
        <p:nvSpPr>
          <p:cNvPr id="2" name="Title 1"/>
          <p:cNvSpPr>
            <a:spLocks noGrp="1"/>
          </p:cNvSpPr>
          <p:nvPr>
            <p:ph type="title"/>
          </p:nvPr>
        </p:nvSpPr>
        <p:spPr/>
        <p:txBody>
          <a:bodyPr/>
          <a:lstStyle/>
          <a:p>
            <a:endParaRPr lang="id-ID" dirty="0"/>
          </a:p>
        </p:txBody>
      </p:sp>
      <p:pic>
        <p:nvPicPr>
          <p:cNvPr id="21507" name="Picture 3"/>
          <p:cNvPicPr>
            <a:picLocks noGrp="1" noChangeAspect="1" noChangeArrowheads="1"/>
          </p:cNvPicPr>
          <p:nvPr>
            <p:ph idx="1"/>
          </p:nvPr>
        </p:nvPicPr>
        <p:blipFill>
          <a:blip r:embed="rId4"/>
          <a:srcRect/>
          <a:stretch>
            <a:fillRect/>
          </a:stretch>
        </p:blipFill>
        <p:spPr bwMode="auto">
          <a:xfrm>
            <a:off x="1142976" y="214290"/>
            <a:ext cx="6572296" cy="4357718"/>
          </a:xfrm>
          <a:prstGeom prst="rect">
            <a:avLst/>
          </a:prstGeom>
          <a:noFill/>
          <a:ln w="9525">
            <a:noFill/>
            <a:miter lim="800000"/>
            <a:headEnd/>
            <a:tailEnd/>
          </a:ln>
          <a:effectLst/>
        </p:spPr>
      </p:pic>
      <p:sp>
        <p:nvSpPr>
          <p:cNvPr id="6" name="Rectangle 5"/>
          <p:cNvSpPr/>
          <p:nvPr/>
        </p:nvSpPr>
        <p:spPr>
          <a:xfrm>
            <a:off x="2428860" y="5072074"/>
            <a:ext cx="4034566" cy="369332"/>
          </a:xfrm>
          <a:prstGeom prst="rect">
            <a:avLst/>
          </a:prstGeom>
        </p:spPr>
        <p:txBody>
          <a:bodyPr wrap="none">
            <a:spAutoFit/>
          </a:bodyPr>
          <a:lstStyle/>
          <a:p>
            <a:r>
              <a:rPr lang="id-ID" b="1" dirty="0" smtClean="0"/>
              <a:t>Gambar 3.35. Kotak Dialog Chart Wizard</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par>
                                <p:cTn id="21" presetID="9" presetClass="path" presetSubtype="0" accel="50000" decel="50000" fill="hold" nodeType="withEffect">
                                  <p:stCondLst>
                                    <p:cond delay="0"/>
                                  </p:stCondLst>
                                  <p:childTnLst>
                                    <p:animMotion origin="layout" path="M 0 0 C 0.012 -0.018 0.033 -0.044 0.058 -0.044 C 0.095 -0.044 0.125 -0.017 0.125 0.017 C 0.125 0.028 0.122 0.038 0.116 0.047 C 0.117 0.047 0 0.182 0 0.183 C 0 0.182 -0.117 0.047 -0.116 0.047 C -0.122 0.038 -0.125 0.028 -0.125 0.017 C -0.125 -0.017 -0.095 -0.044 -0.057 -0.044 C -0.033 -0.044 -0.012 -0.018 0 0 Z" pathEditMode="relative" ptsTypes="">
                                      <p:cBhvr>
                                        <p:cTn id="22" dur="2000" fill="hold"/>
                                        <p:tgtEl>
                                          <p:spTgt spid="2150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F:\BACKGROUND PPT\p6.jpg"/>
          <p:cNvPicPr>
            <a:picLocks noChangeAspect="1" noChangeArrowheads="1"/>
          </p:cNvPicPr>
          <p:nvPr/>
        </p:nvPicPr>
        <p:blipFill>
          <a:blip r:embed="rId3"/>
          <a:srcRect/>
          <a:stretch>
            <a:fillRect/>
          </a:stretch>
        </p:blipFill>
        <p:spPr bwMode="auto">
          <a:xfrm>
            <a:off x="0" y="0"/>
            <a:ext cx="9143999" cy="6857999"/>
          </a:xfrm>
          <a:prstGeom prst="rect">
            <a:avLst/>
          </a:prstGeom>
          <a:noFill/>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57200" y="214290"/>
            <a:ext cx="8229600" cy="5911873"/>
          </a:xfrm>
        </p:spPr>
        <p:txBody>
          <a:bodyPr>
            <a:normAutofit fontScale="92500" lnSpcReduction="10000"/>
          </a:bodyPr>
          <a:lstStyle/>
          <a:p>
            <a:pPr>
              <a:buFont typeface="Wingdings" pitchFamily="2" charset="2"/>
              <a:buChar char="v"/>
            </a:pPr>
            <a:r>
              <a:rPr lang="id-ID" dirty="0" smtClean="0"/>
              <a:t>Toolbar Formatting, adalah toolbar yang sering kita gunakan yang berfungsi dalam hal memformat lembar kerja, apakah itu rata kiri, kanan atau rata tengah, kita juga bisa cetak tebal, miring atau bergaris bawah, semua ini adalah bagian dari proses memformat lembar kerja. Standarnya, toolbar ini terdiri dari :</a:t>
            </a:r>
          </a:p>
          <a:p>
            <a:endParaRPr lang="id-ID" dirty="0" smtClean="0"/>
          </a:p>
          <a:p>
            <a:endParaRPr lang="id-ID" dirty="0" smtClean="0"/>
          </a:p>
          <a:p>
            <a:pPr algn="ctr">
              <a:buNone/>
            </a:pPr>
            <a:r>
              <a:rPr lang="id-ID" b="1" dirty="0" smtClean="0"/>
              <a:t>Gambar 3.5. Toolbar Formatting</a:t>
            </a:r>
          </a:p>
          <a:p>
            <a:pPr>
              <a:buNone/>
            </a:pPr>
            <a:r>
              <a:rPr lang="id-ID" dirty="0" smtClean="0"/>
              <a:t>	Kita tinggal meng-klik icon tersebut untuk menggunakannya.</a:t>
            </a:r>
          </a:p>
          <a:p>
            <a:pPr>
              <a:buNone/>
            </a:pPr>
            <a:endParaRPr lang="id-ID" dirty="0" smtClean="0"/>
          </a:p>
          <a:p>
            <a:endParaRPr lang="id-ID" dirty="0"/>
          </a:p>
        </p:txBody>
      </p:sp>
      <p:pic>
        <p:nvPicPr>
          <p:cNvPr id="6" name="Picture 2"/>
          <p:cNvPicPr>
            <a:picLocks noChangeAspect="1" noChangeArrowheads="1"/>
          </p:cNvPicPr>
          <p:nvPr/>
        </p:nvPicPr>
        <p:blipFill>
          <a:blip r:embed="rId4"/>
          <a:srcRect/>
          <a:stretch>
            <a:fillRect/>
          </a:stretch>
        </p:blipFill>
        <p:spPr bwMode="auto">
          <a:xfrm>
            <a:off x="1214414" y="3429000"/>
            <a:ext cx="6786610" cy="500066"/>
          </a:xfrm>
          <a:prstGeom prst="rect">
            <a:avLst/>
          </a:prstGeom>
          <a:noFill/>
          <a:ln w="9525">
            <a:noFill/>
            <a:miter lim="800000"/>
            <a:headEnd/>
            <a:tailEnd/>
          </a:ln>
          <a:effectLst/>
        </p:spPr>
      </p:pic>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7"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13" presetClass="path" presetSubtype="0" accel="50000" decel="50000" fill="hold" nodeType="withEffect">
                                  <p:stCondLst>
                                    <p:cond delay="0"/>
                                  </p:stCondLst>
                                  <p:childTnLst>
                                    <p:animMotion origin="layout" path="M 0 0  L 0.125 0.28773  L -0.125 0.28773  L 0 0  Z" pathEditMode="relative" ptsTypes="">
                                      <p:cBhvr>
                                        <p:cTn id="18"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descr="C:\Users\heni\Documents\BACKGROUND PPT\p37.jpg"/>
          <p:cNvPicPr>
            <a:picLocks noChangeAspect="1" noChangeArrowheads="1"/>
          </p:cNvPicPr>
          <p:nvPr/>
        </p:nvPicPr>
        <p:blipFill>
          <a:blip r:embed="rId3"/>
          <a:srcRect/>
          <a:stretch>
            <a:fillRect/>
          </a:stretch>
        </p:blipFill>
        <p:spPr bwMode="auto">
          <a:xfrm>
            <a:off x="0" y="0"/>
            <a:ext cx="9143999" cy="6857999"/>
          </a:xfrm>
          <a:prstGeom prst="rect">
            <a:avLst/>
          </a:prstGeom>
          <a:noFill/>
        </p:spPr>
      </p:pic>
      <p:sp>
        <p:nvSpPr>
          <p:cNvPr id="2" name="Title 1"/>
          <p:cNvSpPr>
            <a:spLocks noGrp="1"/>
          </p:cNvSpPr>
          <p:nvPr>
            <p:ph type="title"/>
          </p:nvPr>
        </p:nvSpPr>
        <p:spPr/>
        <p:txBody>
          <a:bodyPr/>
          <a:lstStyle/>
          <a:p>
            <a:endParaRPr lang="id-ID" dirty="0"/>
          </a:p>
        </p:txBody>
      </p:sp>
      <p:sp>
        <p:nvSpPr>
          <p:cNvPr id="5" name="Content Placeholder 4"/>
          <p:cNvSpPr>
            <a:spLocks noGrp="1"/>
          </p:cNvSpPr>
          <p:nvPr>
            <p:ph idx="1"/>
          </p:nvPr>
        </p:nvSpPr>
        <p:spPr>
          <a:xfrm>
            <a:off x="457200" y="285728"/>
            <a:ext cx="8229600" cy="5840435"/>
          </a:xfrm>
        </p:spPr>
        <p:txBody>
          <a:bodyPr/>
          <a:lstStyle/>
          <a:p>
            <a:pPr algn="just">
              <a:lnSpc>
                <a:spcPct val="150000"/>
              </a:lnSpc>
              <a:buNone/>
            </a:pPr>
            <a:r>
              <a:rPr lang="id-ID" dirty="0" smtClean="0"/>
              <a:t>Langkah-langkah membuat grafik ;</a:t>
            </a:r>
          </a:p>
          <a:p>
            <a:pPr algn="just">
              <a:lnSpc>
                <a:spcPct val="150000"/>
              </a:lnSpc>
              <a:buNone/>
            </a:pPr>
            <a:r>
              <a:rPr lang="id-ID" dirty="0" smtClean="0"/>
              <a:t>1. Sorotlah range data yang akan dibuat grafik (mencakup judul baris dan judul kolom). Sebagai contoh, sorotlah range B6:G11.</a:t>
            </a:r>
          </a:p>
          <a:p>
            <a:pPr algn="just">
              <a:lnSpc>
                <a:spcPct val="150000"/>
              </a:lnSpc>
              <a:buNone/>
            </a:pPr>
            <a:r>
              <a:rPr lang="id-ID" dirty="0" smtClean="0"/>
              <a:t>2. Klik icon Chart Wizard , maka kotak dialog Chart Wizard-Step 1 0f 4, akan ditampilkan seperti berikut ;</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8" dur="5000" fill="hold"/>
                                        <p:tgtEl>
                                          <p:spTgt spid="5">
                                            <p:txEl>
                                              <p:pRg st="0" end="0"/>
                                            </p:txEl>
                                          </p:spTgt>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p:cTn id="11" dur="5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2" dur="5000" fill="hold"/>
                                        <p:tgtEl>
                                          <p:spTgt spid="5">
                                            <p:txEl>
                                              <p:pRg st="1" end="1"/>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p:cTn id="15" dur="5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5000" fill="hold"/>
                                        <p:tgtEl>
                                          <p:spTgt spid="5">
                                            <p:txEl>
                                              <p:pRg st="2" end="2"/>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heni\Documents\BACKGROUND PPT\p27.jpg"/>
          <p:cNvPicPr>
            <a:picLocks noChangeAspect="1" noChangeArrowheads="1"/>
          </p:cNvPicPr>
          <p:nvPr/>
        </p:nvPicPr>
        <p:blipFill>
          <a:blip r:embed="rId3"/>
          <a:srcRect/>
          <a:stretch>
            <a:fillRect/>
          </a:stretch>
        </p:blipFill>
        <p:spPr bwMode="auto">
          <a:xfrm>
            <a:off x="0" y="-285776"/>
            <a:ext cx="9144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57200" y="214290"/>
            <a:ext cx="8229600" cy="5911873"/>
          </a:xfrm>
        </p:spPr>
        <p:txBody>
          <a:bodyPr>
            <a:normAutofit lnSpcReduction="10000"/>
          </a:bodyPr>
          <a:lstStyle/>
          <a:p>
            <a:pPr>
              <a:buNone/>
            </a:pPr>
            <a:r>
              <a:rPr lang="id-ID" dirty="0" smtClean="0"/>
              <a:t>3. Pada daftar Chart type, pilih model grafik yang diinginkan dan pada Chart sub-type pilih model tampilan yang diinginkan. Untuk melihat tampilan grafik sementara, anda dapat meng-klik tombol </a:t>
            </a:r>
            <a:r>
              <a:rPr lang="en-US" dirty="0" smtClean="0"/>
              <a:t>Press and Hold to view sample </a:t>
            </a:r>
            <a:r>
              <a:rPr lang="en-US" dirty="0" err="1" smtClean="0"/>
              <a:t>tanpa</a:t>
            </a:r>
            <a:r>
              <a:rPr lang="en-US" dirty="0" smtClean="0"/>
              <a:t> </a:t>
            </a:r>
            <a:r>
              <a:rPr lang="en-US" dirty="0" err="1" smtClean="0"/>
              <a:t>melepaskan</a:t>
            </a:r>
            <a:r>
              <a:rPr lang="en-US" dirty="0" smtClean="0"/>
              <a:t> </a:t>
            </a:r>
            <a:r>
              <a:rPr lang="en-US" dirty="0" err="1" smtClean="0"/>
              <a:t>penekanan</a:t>
            </a:r>
            <a:r>
              <a:rPr lang="id-ID" dirty="0" smtClean="0"/>
              <a:t> tombol mouse. Jika kurang puas dengan tampilan tersebut, kita juga dapat memilih model lain, dengan meng-klik Custom Type. Untuk contoh pilihlah model Column dengan sub tipe yang terakhir(urutan ketujuh).</a:t>
            </a:r>
          </a:p>
          <a:p>
            <a:pPr>
              <a:buNone/>
            </a:pPr>
            <a:r>
              <a:rPr lang="en-US" dirty="0" smtClean="0"/>
              <a:t>4. </a:t>
            </a:r>
            <a:r>
              <a:rPr lang="en-US" dirty="0" err="1" smtClean="0"/>
              <a:t>Klik</a:t>
            </a:r>
            <a:r>
              <a:rPr lang="en-US" dirty="0" smtClean="0"/>
              <a:t> Next, </a:t>
            </a:r>
            <a:r>
              <a:rPr lang="en-US" dirty="0" err="1" smtClean="0"/>
              <a:t>maka</a:t>
            </a:r>
            <a:r>
              <a:rPr lang="en-US" dirty="0" smtClean="0"/>
              <a:t> </a:t>
            </a:r>
            <a:r>
              <a:rPr lang="en-US" dirty="0" err="1" smtClean="0"/>
              <a:t>kota</a:t>
            </a:r>
            <a:r>
              <a:rPr lang="en-US" dirty="0" smtClean="0"/>
              <a:t> dialog Chart Wizard-Step 2 of 4</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par>
                                <p:cTn id="14" presetID="51"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770" decel="100000"/>
                                        <p:tgtEl>
                                          <p:spTgt spid="3">
                                            <p:txEl>
                                              <p:pRg st="1" end="1"/>
                                            </p:txEl>
                                          </p:spTgt>
                                        </p:tgtEl>
                                      </p:cBhvr>
                                    </p:animEffect>
                                    <p:animScale>
                                      <p:cBhvr>
                                        <p:cTn id="17" dur="770" decel="100000"/>
                                        <p:tgtEl>
                                          <p:spTgt spid="3">
                                            <p:txEl>
                                              <p:pRg st="1" end="1"/>
                                            </p:txEl>
                                          </p:spTgt>
                                        </p:tgtEl>
                                      </p:cBhvr>
                                      <p:from x="10000" y="10000"/>
                                      <p:to x="200000" y="450000"/>
                                    </p:animScale>
                                    <p:animScale>
                                      <p:cBhvr>
                                        <p:cTn id="18" dur="1230" accel="100000" fill="hold">
                                          <p:stCondLst>
                                            <p:cond delay="770"/>
                                          </p:stCondLst>
                                        </p:cTn>
                                        <p:tgtEl>
                                          <p:spTgt spid="3">
                                            <p:txEl>
                                              <p:pRg st="1" end="1"/>
                                            </p:txEl>
                                          </p:spTgt>
                                        </p:tgtEl>
                                      </p:cBhvr>
                                      <p:from x="200000" y="450000"/>
                                      <p:to x="100000" y="100000"/>
                                    </p:animScale>
                                    <p:set>
                                      <p:cBhvr>
                                        <p:cTn id="19" dur="770" fill="hold"/>
                                        <p:tgtEl>
                                          <p:spTgt spid="3">
                                            <p:txEl>
                                              <p:pRg st="1" end="1"/>
                                            </p:txEl>
                                          </p:spTgt>
                                        </p:tgtEl>
                                        <p:attrNameLst>
                                          <p:attrName>ppt_x</p:attrName>
                                        </p:attrNameLst>
                                      </p:cBhvr>
                                      <p:to>
                                        <p:strVal val="(0.5)"/>
                                      </p:to>
                                    </p:set>
                                    <p:anim from="(0.5)" to="(#ppt_x)" calcmode="lin" valueType="num">
                                      <p:cBhvr>
                                        <p:cTn id="20" dur="1230" accel="100000" fill="hold">
                                          <p:stCondLst>
                                            <p:cond delay="770"/>
                                          </p:stCondLst>
                                        </p:cTn>
                                        <p:tgtEl>
                                          <p:spTgt spid="3">
                                            <p:txEl>
                                              <p:pRg st="1" end="1"/>
                                            </p:txEl>
                                          </p:spTgt>
                                        </p:tgtEl>
                                        <p:attrNameLst>
                                          <p:attrName>ppt_x</p:attrName>
                                        </p:attrNameLst>
                                      </p:cBhvr>
                                    </p:anim>
                                    <p:set>
                                      <p:cBhvr>
                                        <p:cTn id="21" dur="770" fill="hold"/>
                                        <p:tgtEl>
                                          <p:spTgt spid="3">
                                            <p:txEl>
                                              <p:pRg st="1" end="1"/>
                                            </p:txEl>
                                          </p:spTgt>
                                        </p:tgtEl>
                                        <p:attrNameLst>
                                          <p:attrName>ppt_y</p:attrName>
                                        </p:attrNameLst>
                                      </p:cBhvr>
                                      <p:to>
                                        <p:strVal val="(#ppt_y+0.4)"/>
                                      </p:to>
                                    </p:set>
                                    <p:anim from="(#ppt_y+0.4)" to="(#ppt_y)" calcmode="lin" valueType="num">
                                      <p:cBhvr>
                                        <p:cTn id="22" dur="1230" accel="100000" fill="hold">
                                          <p:stCondLst>
                                            <p:cond delay="770"/>
                                          </p:stCondLst>
                                        </p:cTn>
                                        <p:tgtEl>
                                          <p:spTgt spid="3">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heni\Documents\BACKGROUND PPT\p16.jpg"/>
          <p:cNvPicPr>
            <a:picLocks noChangeAspect="1" noChangeArrowheads="1"/>
          </p:cNvPicPr>
          <p:nvPr/>
        </p:nvPicPr>
        <p:blipFill>
          <a:blip r:embed="rId3"/>
          <a:srcRect/>
          <a:stretch>
            <a:fillRect/>
          </a:stretch>
        </p:blipFill>
        <p:spPr bwMode="auto">
          <a:xfrm>
            <a:off x="0" y="0"/>
            <a:ext cx="9144000" cy="6857999"/>
          </a:xfrm>
          <a:prstGeom prst="rect">
            <a:avLst/>
          </a:prstGeom>
          <a:noFill/>
        </p:spPr>
      </p:pic>
      <p:sp>
        <p:nvSpPr>
          <p:cNvPr id="2" name="Title 1"/>
          <p:cNvSpPr>
            <a:spLocks noGrp="1"/>
          </p:cNvSpPr>
          <p:nvPr>
            <p:ph type="title"/>
          </p:nvPr>
        </p:nvSpPr>
        <p:spPr/>
        <p:txBody>
          <a:bodyPr/>
          <a:lstStyle/>
          <a:p>
            <a:endParaRPr lang="id-ID" dirty="0"/>
          </a:p>
        </p:txBody>
      </p:sp>
      <p:pic>
        <p:nvPicPr>
          <p:cNvPr id="23555" name="Picture 3"/>
          <p:cNvPicPr>
            <a:picLocks noGrp="1" noChangeAspect="1" noChangeArrowheads="1"/>
          </p:cNvPicPr>
          <p:nvPr>
            <p:ph idx="1"/>
          </p:nvPr>
        </p:nvPicPr>
        <p:blipFill>
          <a:blip r:embed="rId4"/>
          <a:srcRect/>
          <a:stretch>
            <a:fillRect/>
          </a:stretch>
        </p:blipFill>
        <p:spPr bwMode="auto">
          <a:xfrm>
            <a:off x="1214414" y="285728"/>
            <a:ext cx="6786610" cy="4500594"/>
          </a:xfrm>
          <a:prstGeom prst="rect">
            <a:avLst/>
          </a:prstGeom>
          <a:noFill/>
          <a:ln w="9525">
            <a:noFill/>
            <a:miter lim="800000"/>
            <a:headEnd/>
            <a:tailEnd/>
          </a:ln>
          <a:effectLst/>
        </p:spPr>
      </p:pic>
      <p:sp>
        <p:nvSpPr>
          <p:cNvPr id="6" name="Rectangle 5"/>
          <p:cNvSpPr/>
          <p:nvPr/>
        </p:nvSpPr>
        <p:spPr>
          <a:xfrm>
            <a:off x="2071670" y="5072074"/>
            <a:ext cx="5143536" cy="369332"/>
          </a:xfrm>
          <a:prstGeom prst="rect">
            <a:avLst/>
          </a:prstGeom>
        </p:spPr>
        <p:txBody>
          <a:bodyPr wrap="square">
            <a:spAutoFit/>
          </a:bodyPr>
          <a:lstStyle/>
          <a:p>
            <a:r>
              <a:rPr lang="en-US" b="1" dirty="0" err="1" smtClean="0"/>
              <a:t>Gambar</a:t>
            </a:r>
            <a:r>
              <a:rPr lang="en-US" b="1" dirty="0" smtClean="0"/>
              <a:t> 3.36. </a:t>
            </a:r>
            <a:r>
              <a:rPr lang="en-US" b="1" dirty="0" err="1" smtClean="0"/>
              <a:t>Kotak</a:t>
            </a:r>
            <a:r>
              <a:rPr lang="en-US" b="1" dirty="0" smtClean="0"/>
              <a:t> Dialog Chart Wizard Step 2 of 4</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fade">
                                      <p:cBhvr>
                                        <p:cTn id="7" dur="1600" decel="100000"/>
                                        <p:tgtEl>
                                          <p:spTgt spid="23555"/>
                                        </p:tgtEl>
                                      </p:cBhvr>
                                    </p:animEffect>
                                    <p:anim calcmode="lin" valueType="num">
                                      <p:cBhvr>
                                        <p:cTn id="8" dur="1600" decel="100000" fill="hold"/>
                                        <p:tgtEl>
                                          <p:spTgt spid="23555"/>
                                        </p:tgtEl>
                                        <p:attrNameLst>
                                          <p:attrName>style.rotation</p:attrName>
                                        </p:attrNameLst>
                                      </p:cBhvr>
                                      <p:tavLst>
                                        <p:tav tm="0">
                                          <p:val>
                                            <p:fltVal val="-90"/>
                                          </p:val>
                                        </p:tav>
                                        <p:tav tm="100000">
                                          <p:val>
                                            <p:fltVal val="0"/>
                                          </p:val>
                                        </p:tav>
                                      </p:tavLst>
                                    </p:anim>
                                    <p:anim calcmode="lin" valueType="num">
                                      <p:cBhvr>
                                        <p:cTn id="9" dur="1600" decel="100000" fill="hold"/>
                                        <p:tgtEl>
                                          <p:spTgt spid="23555"/>
                                        </p:tgtEl>
                                        <p:attrNameLst>
                                          <p:attrName>ppt_x</p:attrName>
                                        </p:attrNameLst>
                                      </p:cBhvr>
                                      <p:tavLst>
                                        <p:tav tm="0">
                                          <p:val>
                                            <p:strVal val="#ppt_x+0.4"/>
                                          </p:val>
                                        </p:tav>
                                        <p:tav tm="100000">
                                          <p:val>
                                            <p:strVal val="#ppt_x-0.05"/>
                                          </p:val>
                                        </p:tav>
                                      </p:tavLst>
                                    </p:anim>
                                    <p:anim calcmode="lin" valueType="num">
                                      <p:cBhvr>
                                        <p:cTn id="10" dur="1600" decel="100000" fill="hold"/>
                                        <p:tgtEl>
                                          <p:spTgt spid="23555"/>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3555"/>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3555"/>
                                        </p:tgtEl>
                                        <p:attrNameLst>
                                          <p:attrName>ppt_y</p:attrName>
                                        </p:attrNameLst>
                                      </p:cBhvr>
                                      <p:tavLst>
                                        <p:tav tm="0">
                                          <p:val>
                                            <p:strVal val="#ppt_y+0.1"/>
                                          </p:val>
                                        </p:tav>
                                        <p:tav tm="100000">
                                          <p:val>
                                            <p:strVal val="#ppt_y"/>
                                          </p:val>
                                        </p:tav>
                                      </p:tavLst>
                                    </p:anim>
                                  </p:childTnLst>
                                </p:cTn>
                              </p:par>
                              <p:par>
                                <p:cTn id="13" presetID="19"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0" fill="hold"/>
                                        <p:tgtEl>
                                          <p:spTgt spid="6"/>
                                        </p:tgtEl>
                                        <p:attrNameLst>
                                          <p:attrName>ppt_w</p:attrName>
                                        </p:attrNameLst>
                                      </p:cBhvr>
                                      <p:tavLst>
                                        <p:tav tm="0" fmla="#ppt_w*sin(2.5*pi*$)">
                                          <p:val>
                                            <p:fltVal val="0"/>
                                          </p:val>
                                        </p:tav>
                                        <p:tav tm="100000">
                                          <p:val>
                                            <p:fltVal val="1"/>
                                          </p:val>
                                        </p:tav>
                                      </p:tavLst>
                                    </p:anim>
                                    <p:anim calcmode="lin" valueType="num">
                                      <p:cBhvr>
                                        <p:cTn id="16"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heni\Documents\BACKGROUND PPT\p63.jpg"/>
          <p:cNvPicPr>
            <a:picLocks noChangeAspect="1" noChangeArrowheads="1"/>
          </p:cNvPicPr>
          <p:nvPr/>
        </p:nvPicPr>
        <p:blipFill>
          <a:blip r:embed="rId3"/>
          <a:srcRect/>
          <a:stretch>
            <a:fillRect/>
          </a:stretch>
        </p:blipFill>
        <p:spPr bwMode="auto">
          <a:xfrm>
            <a:off x="0" y="0"/>
            <a:ext cx="9143999" cy="6858000"/>
          </a:xfrm>
          <a:prstGeom prst="rect">
            <a:avLst/>
          </a:prstGeom>
          <a:noFill/>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500034" y="571480"/>
            <a:ext cx="8229600" cy="5840435"/>
          </a:xfrm>
        </p:spPr>
        <p:txBody>
          <a:bodyPr>
            <a:normAutofit lnSpcReduction="10000"/>
          </a:bodyPr>
          <a:lstStyle/>
          <a:p>
            <a:pPr>
              <a:buNone/>
            </a:pPr>
            <a:r>
              <a:rPr lang="id-ID" dirty="0" smtClean="0"/>
              <a:t>	Isilah tab data range dengan meng-klik tombol pemilihan data yang terletak sebelah kanan kotak ini. Karena kita telah menyorot range data tersebut, maka otomatis akan ditampilkan. Kita tinggal memilih jenis Series in, apakah baris atau kolom. Dalam hal ini </a:t>
            </a:r>
            <a:r>
              <a:rPr lang="fi-FI" dirty="0" smtClean="0"/>
              <a:t>kita memilih baris. Kita juga diberi kebebasan untuk memilih</a:t>
            </a:r>
            <a:r>
              <a:rPr lang="id-ID" dirty="0" smtClean="0"/>
              <a:t> model yang digunakan dengan meng-klik tab Series.</a:t>
            </a:r>
          </a:p>
          <a:p>
            <a:pPr>
              <a:buNone/>
            </a:pPr>
            <a:r>
              <a:rPr lang="en-US" dirty="0" smtClean="0"/>
              <a:t>5. </a:t>
            </a:r>
            <a:r>
              <a:rPr lang="en-US" dirty="0" err="1" smtClean="0"/>
              <a:t>Klik</a:t>
            </a:r>
            <a:r>
              <a:rPr lang="en-US" dirty="0" smtClean="0"/>
              <a:t> Next, </a:t>
            </a:r>
            <a:r>
              <a:rPr lang="en-US" dirty="0" err="1" smtClean="0"/>
              <a:t>maka</a:t>
            </a:r>
            <a:r>
              <a:rPr lang="en-US" dirty="0" smtClean="0"/>
              <a:t> </a:t>
            </a:r>
            <a:r>
              <a:rPr lang="en-US" dirty="0" err="1" smtClean="0"/>
              <a:t>kota</a:t>
            </a:r>
            <a:r>
              <a:rPr lang="en-US" dirty="0" smtClean="0"/>
              <a:t> dialog Chart Wizard-Step 3 of 4 – Chart</a:t>
            </a:r>
            <a:r>
              <a:rPr lang="id-ID" dirty="0" smtClean="0"/>
              <a:t> Options, ditampilkan seperti berikut ;</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3">
                                            <p:txEl>
                                              <p:pRg st="0" end="0"/>
                                            </p:txEl>
                                          </p:spTgt>
                                        </p:tgtEl>
                                        <p:attrNameLst>
                                          <p:attrName>ppt_h</p:attrName>
                                        </p:attrNameLst>
                                      </p:cBhvr>
                                      <p:tavLst>
                                        <p:tav tm="0">
                                          <p:val>
                                            <p:strVal val="#ppt_h"/>
                                          </p:val>
                                        </p:tav>
                                        <p:tav tm="100000">
                                          <p:val>
                                            <p:strVal val="#ppt_h"/>
                                          </p:val>
                                        </p:tav>
                                      </p:tavLst>
                                    </p:anim>
                                  </p:childTnLst>
                                </p:cTn>
                              </p:par>
                              <p:par>
                                <p:cTn id="9" presetID="19" presetClass="entr" presetSubtype="1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2" dur="5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heni\Documents\BACKGROUND PPT\p21.jpg"/>
          <p:cNvPicPr>
            <a:picLocks noChangeAspect="1" noChangeArrowheads="1"/>
          </p:cNvPicPr>
          <p:nvPr/>
        </p:nvPicPr>
        <p:blipFill>
          <a:blip r:embed="rId3"/>
          <a:srcRect/>
          <a:stretch>
            <a:fillRect/>
          </a:stretch>
        </p:blipFill>
        <p:spPr bwMode="auto">
          <a:xfrm>
            <a:off x="0" y="0"/>
            <a:ext cx="9143999" cy="68580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p:txBody>
          <a:bodyPr/>
          <a:lstStyle/>
          <a:p>
            <a:endParaRPr lang="id-ID" dirty="0"/>
          </a:p>
        </p:txBody>
      </p:sp>
      <p:pic>
        <p:nvPicPr>
          <p:cNvPr id="25603" name="Picture 3"/>
          <p:cNvPicPr>
            <a:picLocks noGrp="1" noChangeAspect="1" noChangeArrowheads="1"/>
          </p:cNvPicPr>
          <p:nvPr>
            <p:ph idx="1"/>
          </p:nvPr>
        </p:nvPicPr>
        <p:blipFill>
          <a:blip r:embed="rId4"/>
          <a:srcRect/>
          <a:stretch>
            <a:fillRect/>
          </a:stretch>
        </p:blipFill>
        <p:spPr bwMode="auto">
          <a:xfrm>
            <a:off x="1285852" y="285728"/>
            <a:ext cx="6572295" cy="5072878"/>
          </a:xfrm>
          <a:prstGeom prst="rect">
            <a:avLst/>
          </a:prstGeom>
          <a:noFill/>
          <a:ln w="9525">
            <a:noFill/>
            <a:miter lim="800000"/>
            <a:headEnd/>
            <a:tailEnd/>
          </a:ln>
          <a:effectLst/>
        </p:spPr>
      </p:pic>
      <p:sp>
        <p:nvSpPr>
          <p:cNvPr id="6" name="Rectangle 5"/>
          <p:cNvSpPr/>
          <p:nvPr/>
        </p:nvSpPr>
        <p:spPr>
          <a:xfrm>
            <a:off x="1785918" y="5500702"/>
            <a:ext cx="5357850" cy="369332"/>
          </a:xfrm>
          <a:prstGeom prst="rect">
            <a:avLst/>
          </a:prstGeom>
        </p:spPr>
        <p:txBody>
          <a:bodyPr wrap="square">
            <a:spAutoFit/>
          </a:bodyPr>
          <a:lstStyle/>
          <a:p>
            <a:r>
              <a:rPr lang="en-US" b="1" dirty="0" err="1" smtClean="0"/>
              <a:t>Gambar</a:t>
            </a:r>
            <a:r>
              <a:rPr lang="en-US" b="1" dirty="0" smtClean="0"/>
              <a:t> 3.36. </a:t>
            </a:r>
            <a:r>
              <a:rPr lang="en-US" b="1" dirty="0" err="1" smtClean="0"/>
              <a:t>Kotak</a:t>
            </a:r>
            <a:r>
              <a:rPr lang="en-US" b="1" dirty="0" smtClean="0"/>
              <a:t> Dialog Chart Wizard Step 3 of 4</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withEffect">
                                  <p:stCondLst>
                                    <p:cond delay="0"/>
                                  </p:stCondLst>
                                  <p:childTnLst>
                                    <p:set>
                                      <p:cBhvr>
                                        <p:cTn id="6" dur="1" fill="hold">
                                          <p:stCondLst>
                                            <p:cond delay="0"/>
                                          </p:stCondLst>
                                        </p:cTn>
                                        <p:tgtEl>
                                          <p:spTgt spid="25603"/>
                                        </p:tgtEl>
                                        <p:attrNameLst>
                                          <p:attrName>style.visibility</p:attrName>
                                        </p:attrNameLst>
                                      </p:cBhvr>
                                      <p:to>
                                        <p:strVal val="visible"/>
                                      </p:to>
                                    </p:set>
                                    <p:anim from="(-#ppt_w/2)" to="(#ppt_x)" calcmode="lin" valueType="num">
                                      <p:cBhvr>
                                        <p:cTn id="7" dur="1200" fill="hold">
                                          <p:stCondLst>
                                            <p:cond delay="0"/>
                                          </p:stCondLst>
                                        </p:cTn>
                                        <p:tgtEl>
                                          <p:spTgt spid="25603"/>
                                        </p:tgtEl>
                                        <p:attrNameLst>
                                          <p:attrName>ppt_x</p:attrName>
                                        </p:attrNameLst>
                                      </p:cBhvr>
                                    </p:anim>
                                    <p:anim from="0" to="-1.0" calcmode="lin" valueType="num">
                                      <p:cBhvr>
                                        <p:cTn id="8" dur="400" decel="50000" autoRev="1" fill="hold">
                                          <p:stCondLst>
                                            <p:cond delay="1200"/>
                                          </p:stCondLst>
                                        </p:cTn>
                                        <p:tgtEl>
                                          <p:spTgt spid="25603"/>
                                        </p:tgtEl>
                                        <p:attrNameLst>
                                          <p:attrName>xshear</p:attrName>
                                        </p:attrNameLst>
                                      </p:cBhvr>
                                    </p:anim>
                                    <p:animScale>
                                      <p:cBhvr>
                                        <p:cTn id="9" dur="400" decel="100000" autoRev="1" fill="hold">
                                          <p:stCondLst>
                                            <p:cond delay="1200"/>
                                          </p:stCondLst>
                                        </p:cTn>
                                        <p:tgtEl>
                                          <p:spTgt spid="25603"/>
                                        </p:tgtEl>
                                      </p:cBhvr>
                                      <p:from x="100000" y="100000"/>
                                      <p:to x="80000" y="100000"/>
                                    </p:animScale>
                                    <p:anim by="(#ppt_h/3+#ppt_w*0.1)" calcmode="lin" valueType="num">
                                      <p:cBhvr additive="sum">
                                        <p:cTn id="10" dur="400" decel="100000" autoRev="1" fill="hold">
                                          <p:stCondLst>
                                            <p:cond delay="1200"/>
                                          </p:stCondLst>
                                        </p:cTn>
                                        <p:tgtEl>
                                          <p:spTgt spid="25603"/>
                                        </p:tgtEl>
                                        <p:attrNameLst>
                                          <p:attrName>ppt_x</p:attrName>
                                        </p:attrNameLst>
                                      </p:cBhvr>
                                    </p:anim>
                                  </p:childTnLst>
                                </p:cTn>
                              </p:par>
                              <p:par>
                                <p:cTn id="11" presetID="26"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80">
                                          <p:stCondLst>
                                            <p:cond delay="0"/>
                                          </p:stCondLst>
                                        </p:cTn>
                                        <p:tgtEl>
                                          <p:spTgt spid="6"/>
                                        </p:tgtEl>
                                      </p:cBhvr>
                                    </p:animEffect>
                                    <p:anim calcmode="lin" valueType="num">
                                      <p:cBhvr>
                                        <p:cTn id="1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9" dur="26">
                                          <p:stCondLst>
                                            <p:cond delay="650"/>
                                          </p:stCondLst>
                                        </p:cTn>
                                        <p:tgtEl>
                                          <p:spTgt spid="6"/>
                                        </p:tgtEl>
                                      </p:cBhvr>
                                      <p:to x="100000" y="60000"/>
                                    </p:animScale>
                                    <p:animScale>
                                      <p:cBhvr>
                                        <p:cTn id="20" dur="166" decel="50000">
                                          <p:stCondLst>
                                            <p:cond delay="676"/>
                                          </p:stCondLst>
                                        </p:cTn>
                                        <p:tgtEl>
                                          <p:spTgt spid="6"/>
                                        </p:tgtEl>
                                      </p:cBhvr>
                                      <p:to x="100000" y="100000"/>
                                    </p:animScale>
                                    <p:animScale>
                                      <p:cBhvr>
                                        <p:cTn id="21" dur="26">
                                          <p:stCondLst>
                                            <p:cond delay="1312"/>
                                          </p:stCondLst>
                                        </p:cTn>
                                        <p:tgtEl>
                                          <p:spTgt spid="6"/>
                                        </p:tgtEl>
                                      </p:cBhvr>
                                      <p:to x="100000" y="80000"/>
                                    </p:animScale>
                                    <p:animScale>
                                      <p:cBhvr>
                                        <p:cTn id="22" dur="166" decel="50000">
                                          <p:stCondLst>
                                            <p:cond delay="1338"/>
                                          </p:stCondLst>
                                        </p:cTn>
                                        <p:tgtEl>
                                          <p:spTgt spid="6"/>
                                        </p:tgtEl>
                                      </p:cBhvr>
                                      <p:to x="100000" y="100000"/>
                                    </p:animScale>
                                    <p:animScale>
                                      <p:cBhvr>
                                        <p:cTn id="23" dur="26">
                                          <p:stCondLst>
                                            <p:cond delay="1642"/>
                                          </p:stCondLst>
                                        </p:cTn>
                                        <p:tgtEl>
                                          <p:spTgt spid="6"/>
                                        </p:tgtEl>
                                      </p:cBhvr>
                                      <p:to x="100000" y="90000"/>
                                    </p:animScale>
                                    <p:animScale>
                                      <p:cBhvr>
                                        <p:cTn id="24" dur="166" decel="50000">
                                          <p:stCondLst>
                                            <p:cond delay="1668"/>
                                          </p:stCondLst>
                                        </p:cTn>
                                        <p:tgtEl>
                                          <p:spTgt spid="6"/>
                                        </p:tgtEl>
                                      </p:cBhvr>
                                      <p:to x="100000" y="100000"/>
                                    </p:animScale>
                                    <p:animScale>
                                      <p:cBhvr>
                                        <p:cTn id="25" dur="26">
                                          <p:stCondLst>
                                            <p:cond delay="1808"/>
                                          </p:stCondLst>
                                        </p:cTn>
                                        <p:tgtEl>
                                          <p:spTgt spid="6"/>
                                        </p:tgtEl>
                                      </p:cBhvr>
                                      <p:to x="100000" y="95000"/>
                                    </p:animScale>
                                    <p:animScale>
                                      <p:cBhvr>
                                        <p:cTn id="2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Users\heni\Documents\BACKGROUND PPT\p43.jpg"/>
          <p:cNvPicPr>
            <a:picLocks noChangeAspect="1" noChangeArrowheads="1"/>
          </p:cNvPicPr>
          <p:nvPr/>
        </p:nvPicPr>
        <p:blipFill>
          <a:blip r:embed="rId3"/>
          <a:srcRect/>
          <a:stretch>
            <a:fillRect/>
          </a:stretch>
        </p:blipFill>
        <p:spPr bwMode="auto">
          <a:xfrm>
            <a:off x="0" y="0"/>
            <a:ext cx="9143999" cy="6857999"/>
          </a:xfrm>
          <a:prstGeom prst="rect">
            <a:avLst/>
          </a:prstGeom>
          <a:noFill/>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500034" y="500042"/>
            <a:ext cx="8229600" cy="5840435"/>
          </a:xfrm>
        </p:spPr>
        <p:txBody>
          <a:bodyPr>
            <a:normAutofit fontScale="92500" lnSpcReduction="20000"/>
          </a:bodyPr>
          <a:lstStyle/>
          <a:p>
            <a:pPr>
              <a:buNone/>
            </a:pPr>
            <a:r>
              <a:rPr lang="id-ID" dirty="0" smtClean="0"/>
              <a:t>6. Tab Titles digunakan untuk membuat judul grafik, dimana</a:t>
            </a:r>
          </a:p>
          <a:p>
            <a:pPr>
              <a:buNone/>
            </a:pPr>
            <a:r>
              <a:rPr lang="id-ID" dirty="0" smtClean="0"/>
              <a:t>• Chart Title, diisi dengan judul tabel</a:t>
            </a:r>
          </a:p>
          <a:p>
            <a:pPr>
              <a:buNone/>
            </a:pPr>
            <a:r>
              <a:rPr lang="id-ID" dirty="0" smtClean="0"/>
              <a:t>• Category (X) axis, diisi dengan judul tabel untuk sumbu X</a:t>
            </a:r>
          </a:p>
          <a:p>
            <a:pPr>
              <a:buNone/>
            </a:pPr>
            <a:r>
              <a:rPr lang="es-ES" dirty="0" smtClean="0"/>
              <a:t>• Series (Y) axis, </a:t>
            </a:r>
            <a:r>
              <a:rPr lang="es-ES" dirty="0" err="1" smtClean="0"/>
              <a:t>diisi</a:t>
            </a:r>
            <a:r>
              <a:rPr lang="es-ES" dirty="0" smtClean="0"/>
              <a:t> </a:t>
            </a:r>
            <a:r>
              <a:rPr lang="es-ES" dirty="0" err="1" smtClean="0"/>
              <a:t>dengan</a:t>
            </a:r>
            <a:r>
              <a:rPr lang="es-ES" dirty="0" smtClean="0"/>
              <a:t> </a:t>
            </a:r>
            <a:r>
              <a:rPr lang="es-ES" dirty="0" err="1" smtClean="0"/>
              <a:t>judul</a:t>
            </a:r>
            <a:r>
              <a:rPr lang="es-ES" dirty="0" smtClean="0"/>
              <a:t> </a:t>
            </a:r>
            <a:r>
              <a:rPr lang="es-ES" dirty="0" err="1" smtClean="0"/>
              <a:t>tabel</a:t>
            </a:r>
            <a:r>
              <a:rPr lang="es-ES" dirty="0" smtClean="0"/>
              <a:t> </a:t>
            </a:r>
            <a:r>
              <a:rPr lang="es-ES" dirty="0" err="1" smtClean="0"/>
              <a:t>untuk</a:t>
            </a:r>
            <a:r>
              <a:rPr lang="es-ES" dirty="0" smtClean="0"/>
              <a:t> </a:t>
            </a:r>
            <a:r>
              <a:rPr lang="es-ES" dirty="0" err="1" smtClean="0"/>
              <a:t>sumbu</a:t>
            </a:r>
            <a:r>
              <a:rPr lang="es-ES" dirty="0" smtClean="0"/>
              <a:t> Y</a:t>
            </a:r>
          </a:p>
          <a:p>
            <a:pPr>
              <a:buNone/>
            </a:pPr>
            <a:r>
              <a:rPr lang="id-ID" dirty="0" smtClean="0"/>
              <a:t>• Value (Z) axis, diisi dengan judul tabel untuk sumbu Z</a:t>
            </a:r>
          </a:p>
          <a:p>
            <a:pPr>
              <a:buNone/>
            </a:pPr>
            <a:r>
              <a:rPr lang="id-ID" dirty="0" smtClean="0"/>
              <a:t>7. Tab Axes digunakan untuk mengatur judul sumbu (axis), kita dapat mengatur apakah judul sumbu category (X)axis, series (Y) axis dan Value (Z) axis akan ditampilkan atau tidak. Jika ingin</a:t>
            </a:r>
          </a:p>
          <a:p>
            <a:r>
              <a:rPr lang="id-ID" dirty="0" smtClean="0"/>
              <a:t>ditampilkan, ceklislah sumbu tersebut.</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par>
                                <p:cTn id="14" presetID="51"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770" decel="100000"/>
                                        <p:tgtEl>
                                          <p:spTgt spid="3">
                                            <p:txEl>
                                              <p:pRg st="1" end="1"/>
                                            </p:txEl>
                                          </p:spTgt>
                                        </p:tgtEl>
                                      </p:cBhvr>
                                    </p:animEffect>
                                    <p:animScale>
                                      <p:cBhvr>
                                        <p:cTn id="17" dur="770" decel="100000"/>
                                        <p:tgtEl>
                                          <p:spTgt spid="3">
                                            <p:txEl>
                                              <p:pRg st="1" end="1"/>
                                            </p:txEl>
                                          </p:spTgt>
                                        </p:tgtEl>
                                      </p:cBhvr>
                                      <p:from x="10000" y="10000"/>
                                      <p:to x="200000" y="450000"/>
                                    </p:animScale>
                                    <p:animScale>
                                      <p:cBhvr>
                                        <p:cTn id="18" dur="1230" accel="100000" fill="hold">
                                          <p:stCondLst>
                                            <p:cond delay="770"/>
                                          </p:stCondLst>
                                        </p:cTn>
                                        <p:tgtEl>
                                          <p:spTgt spid="3">
                                            <p:txEl>
                                              <p:pRg st="1" end="1"/>
                                            </p:txEl>
                                          </p:spTgt>
                                        </p:tgtEl>
                                      </p:cBhvr>
                                      <p:from x="200000" y="450000"/>
                                      <p:to x="100000" y="100000"/>
                                    </p:animScale>
                                    <p:set>
                                      <p:cBhvr>
                                        <p:cTn id="19" dur="770" fill="hold"/>
                                        <p:tgtEl>
                                          <p:spTgt spid="3">
                                            <p:txEl>
                                              <p:pRg st="1" end="1"/>
                                            </p:txEl>
                                          </p:spTgt>
                                        </p:tgtEl>
                                        <p:attrNameLst>
                                          <p:attrName>ppt_x</p:attrName>
                                        </p:attrNameLst>
                                      </p:cBhvr>
                                      <p:to>
                                        <p:strVal val="(0.5)"/>
                                      </p:to>
                                    </p:set>
                                    <p:anim from="(0.5)" to="(#ppt_x)" calcmode="lin" valueType="num">
                                      <p:cBhvr>
                                        <p:cTn id="20" dur="1230" accel="100000" fill="hold">
                                          <p:stCondLst>
                                            <p:cond delay="770"/>
                                          </p:stCondLst>
                                        </p:cTn>
                                        <p:tgtEl>
                                          <p:spTgt spid="3">
                                            <p:txEl>
                                              <p:pRg st="1" end="1"/>
                                            </p:txEl>
                                          </p:spTgt>
                                        </p:tgtEl>
                                        <p:attrNameLst>
                                          <p:attrName>ppt_x</p:attrName>
                                        </p:attrNameLst>
                                      </p:cBhvr>
                                    </p:anim>
                                    <p:set>
                                      <p:cBhvr>
                                        <p:cTn id="21" dur="770" fill="hold"/>
                                        <p:tgtEl>
                                          <p:spTgt spid="3">
                                            <p:txEl>
                                              <p:pRg st="1" end="1"/>
                                            </p:txEl>
                                          </p:spTgt>
                                        </p:tgtEl>
                                        <p:attrNameLst>
                                          <p:attrName>ppt_y</p:attrName>
                                        </p:attrNameLst>
                                      </p:cBhvr>
                                      <p:to>
                                        <p:strVal val="(#ppt_y+0.4)"/>
                                      </p:to>
                                    </p:set>
                                    <p:anim from="(#ppt_y+0.4)" to="(#ppt_y)" calcmode="lin" valueType="num">
                                      <p:cBhvr>
                                        <p:cTn id="22" dur="1230" accel="100000" fill="hold">
                                          <p:stCondLst>
                                            <p:cond delay="770"/>
                                          </p:stCondLst>
                                        </p:cTn>
                                        <p:tgtEl>
                                          <p:spTgt spid="3">
                                            <p:txEl>
                                              <p:pRg st="1" end="1"/>
                                            </p:txEl>
                                          </p:spTgt>
                                        </p:tgtEl>
                                        <p:attrNameLst>
                                          <p:attrName>ppt_y</p:attrName>
                                        </p:attrNameLst>
                                      </p:cBhvr>
                                    </p:anim>
                                  </p:childTnLst>
                                </p:cTn>
                              </p:par>
                              <p:par>
                                <p:cTn id="23" presetID="51"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770" decel="100000"/>
                                        <p:tgtEl>
                                          <p:spTgt spid="3">
                                            <p:txEl>
                                              <p:pRg st="2" end="2"/>
                                            </p:txEl>
                                          </p:spTgt>
                                        </p:tgtEl>
                                      </p:cBhvr>
                                    </p:animEffect>
                                    <p:animScale>
                                      <p:cBhvr>
                                        <p:cTn id="26" dur="770" decel="100000"/>
                                        <p:tgtEl>
                                          <p:spTgt spid="3">
                                            <p:txEl>
                                              <p:pRg st="2" end="2"/>
                                            </p:txEl>
                                          </p:spTgt>
                                        </p:tgtEl>
                                      </p:cBhvr>
                                      <p:from x="10000" y="10000"/>
                                      <p:to x="200000" y="450000"/>
                                    </p:animScale>
                                    <p:animScale>
                                      <p:cBhvr>
                                        <p:cTn id="27" dur="1230" accel="100000" fill="hold">
                                          <p:stCondLst>
                                            <p:cond delay="770"/>
                                          </p:stCondLst>
                                        </p:cTn>
                                        <p:tgtEl>
                                          <p:spTgt spid="3">
                                            <p:txEl>
                                              <p:pRg st="2" end="2"/>
                                            </p:txEl>
                                          </p:spTgt>
                                        </p:tgtEl>
                                      </p:cBhvr>
                                      <p:from x="200000" y="450000"/>
                                      <p:to x="100000" y="100000"/>
                                    </p:animScale>
                                    <p:set>
                                      <p:cBhvr>
                                        <p:cTn id="28" dur="770" fill="hold"/>
                                        <p:tgtEl>
                                          <p:spTgt spid="3">
                                            <p:txEl>
                                              <p:pRg st="2" end="2"/>
                                            </p:txEl>
                                          </p:spTgt>
                                        </p:tgtEl>
                                        <p:attrNameLst>
                                          <p:attrName>ppt_x</p:attrName>
                                        </p:attrNameLst>
                                      </p:cBhvr>
                                      <p:to>
                                        <p:strVal val="(0.5)"/>
                                      </p:to>
                                    </p:set>
                                    <p:anim from="(0.5)" to="(#ppt_x)" calcmode="lin" valueType="num">
                                      <p:cBhvr>
                                        <p:cTn id="29" dur="1230" accel="100000" fill="hold">
                                          <p:stCondLst>
                                            <p:cond delay="770"/>
                                          </p:stCondLst>
                                        </p:cTn>
                                        <p:tgtEl>
                                          <p:spTgt spid="3">
                                            <p:txEl>
                                              <p:pRg st="2" end="2"/>
                                            </p:txEl>
                                          </p:spTgt>
                                        </p:tgtEl>
                                        <p:attrNameLst>
                                          <p:attrName>ppt_x</p:attrName>
                                        </p:attrNameLst>
                                      </p:cBhvr>
                                    </p:anim>
                                    <p:set>
                                      <p:cBhvr>
                                        <p:cTn id="30" dur="770" fill="hold"/>
                                        <p:tgtEl>
                                          <p:spTgt spid="3">
                                            <p:txEl>
                                              <p:pRg st="2" end="2"/>
                                            </p:txEl>
                                          </p:spTgt>
                                        </p:tgtEl>
                                        <p:attrNameLst>
                                          <p:attrName>ppt_y</p:attrName>
                                        </p:attrNameLst>
                                      </p:cBhvr>
                                      <p:to>
                                        <p:strVal val="(#ppt_y+0.4)"/>
                                      </p:to>
                                    </p:set>
                                    <p:anim from="(#ppt_y+0.4)" to="(#ppt_y)" calcmode="lin" valueType="num">
                                      <p:cBhvr>
                                        <p:cTn id="31" dur="1230" accel="100000" fill="hold">
                                          <p:stCondLst>
                                            <p:cond delay="770"/>
                                          </p:stCondLst>
                                        </p:cTn>
                                        <p:tgtEl>
                                          <p:spTgt spid="3">
                                            <p:txEl>
                                              <p:pRg st="2" end="2"/>
                                            </p:txEl>
                                          </p:spTgt>
                                        </p:tgtEl>
                                        <p:attrNameLst>
                                          <p:attrName>ppt_y</p:attrName>
                                        </p:attrNameLst>
                                      </p:cBhvr>
                                    </p:anim>
                                  </p:childTnLst>
                                </p:cTn>
                              </p:par>
                              <p:par>
                                <p:cTn id="32" presetID="51" presetClass="entr" presetSubtype="0" fill="hold" grpId="0"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770" decel="100000"/>
                                        <p:tgtEl>
                                          <p:spTgt spid="3">
                                            <p:txEl>
                                              <p:pRg st="3" end="3"/>
                                            </p:txEl>
                                          </p:spTgt>
                                        </p:tgtEl>
                                      </p:cBhvr>
                                    </p:animEffect>
                                    <p:animScale>
                                      <p:cBhvr>
                                        <p:cTn id="35" dur="770" decel="100000"/>
                                        <p:tgtEl>
                                          <p:spTgt spid="3">
                                            <p:txEl>
                                              <p:pRg st="3" end="3"/>
                                            </p:txEl>
                                          </p:spTgt>
                                        </p:tgtEl>
                                      </p:cBhvr>
                                      <p:from x="10000" y="10000"/>
                                      <p:to x="200000" y="450000"/>
                                    </p:animScale>
                                    <p:animScale>
                                      <p:cBhvr>
                                        <p:cTn id="36" dur="1230" accel="100000" fill="hold">
                                          <p:stCondLst>
                                            <p:cond delay="770"/>
                                          </p:stCondLst>
                                        </p:cTn>
                                        <p:tgtEl>
                                          <p:spTgt spid="3">
                                            <p:txEl>
                                              <p:pRg st="3" end="3"/>
                                            </p:txEl>
                                          </p:spTgt>
                                        </p:tgtEl>
                                      </p:cBhvr>
                                      <p:from x="200000" y="450000"/>
                                      <p:to x="100000" y="100000"/>
                                    </p:animScale>
                                    <p:set>
                                      <p:cBhvr>
                                        <p:cTn id="37" dur="770" fill="hold"/>
                                        <p:tgtEl>
                                          <p:spTgt spid="3">
                                            <p:txEl>
                                              <p:pRg st="3" end="3"/>
                                            </p:txEl>
                                          </p:spTgt>
                                        </p:tgtEl>
                                        <p:attrNameLst>
                                          <p:attrName>ppt_x</p:attrName>
                                        </p:attrNameLst>
                                      </p:cBhvr>
                                      <p:to>
                                        <p:strVal val="(0.5)"/>
                                      </p:to>
                                    </p:set>
                                    <p:anim from="(0.5)" to="(#ppt_x)" calcmode="lin" valueType="num">
                                      <p:cBhvr>
                                        <p:cTn id="38" dur="1230" accel="100000" fill="hold">
                                          <p:stCondLst>
                                            <p:cond delay="770"/>
                                          </p:stCondLst>
                                        </p:cTn>
                                        <p:tgtEl>
                                          <p:spTgt spid="3">
                                            <p:txEl>
                                              <p:pRg st="3" end="3"/>
                                            </p:txEl>
                                          </p:spTgt>
                                        </p:tgtEl>
                                        <p:attrNameLst>
                                          <p:attrName>ppt_x</p:attrName>
                                        </p:attrNameLst>
                                      </p:cBhvr>
                                    </p:anim>
                                    <p:set>
                                      <p:cBhvr>
                                        <p:cTn id="39" dur="770" fill="hold"/>
                                        <p:tgtEl>
                                          <p:spTgt spid="3">
                                            <p:txEl>
                                              <p:pRg st="3" end="3"/>
                                            </p:txEl>
                                          </p:spTgt>
                                        </p:tgtEl>
                                        <p:attrNameLst>
                                          <p:attrName>ppt_y</p:attrName>
                                        </p:attrNameLst>
                                      </p:cBhvr>
                                      <p:to>
                                        <p:strVal val="(#ppt_y+0.4)"/>
                                      </p:to>
                                    </p:set>
                                    <p:anim from="(#ppt_y+0.4)" to="(#ppt_y)" calcmode="lin" valueType="num">
                                      <p:cBhvr>
                                        <p:cTn id="40" dur="1230" accel="100000" fill="hold">
                                          <p:stCondLst>
                                            <p:cond delay="770"/>
                                          </p:stCondLst>
                                        </p:cTn>
                                        <p:tgtEl>
                                          <p:spTgt spid="3">
                                            <p:txEl>
                                              <p:pRg st="3" end="3"/>
                                            </p:txEl>
                                          </p:spTgt>
                                        </p:tgtEl>
                                        <p:attrNameLst>
                                          <p:attrName>ppt_y</p:attrName>
                                        </p:attrNameLst>
                                      </p:cBhvr>
                                    </p:anim>
                                  </p:childTnLst>
                                </p:cTn>
                              </p:par>
                              <p:par>
                                <p:cTn id="41" presetID="51" presetClass="entr" presetSubtype="0" fill="hold" grpId="0" nodeType="with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770" decel="100000"/>
                                        <p:tgtEl>
                                          <p:spTgt spid="3">
                                            <p:txEl>
                                              <p:pRg st="4" end="4"/>
                                            </p:txEl>
                                          </p:spTgt>
                                        </p:tgtEl>
                                      </p:cBhvr>
                                    </p:animEffect>
                                    <p:animScale>
                                      <p:cBhvr>
                                        <p:cTn id="44" dur="770" decel="100000"/>
                                        <p:tgtEl>
                                          <p:spTgt spid="3">
                                            <p:txEl>
                                              <p:pRg st="4" end="4"/>
                                            </p:txEl>
                                          </p:spTgt>
                                        </p:tgtEl>
                                      </p:cBhvr>
                                      <p:from x="10000" y="10000"/>
                                      <p:to x="200000" y="450000"/>
                                    </p:animScale>
                                    <p:animScale>
                                      <p:cBhvr>
                                        <p:cTn id="45" dur="1230" accel="100000" fill="hold">
                                          <p:stCondLst>
                                            <p:cond delay="770"/>
                                          </p:stCondLst>
                                        </p:cTn>
                                        <p:tgtEl>
                                          <p:spTgt spid="3">
                                            <p:txEl>
                                              <p:pRg st="4" end="4"/>
                                            </p:txEl>
                                          </p:spTgt>
                                        </p:tgtEl>
                                      </p:cBhvr>
                                      <p:from x="200000" y="450000"/>
                                      <p:to x="100000" y="100000"/>
                                    </p:animScale>
                                    <p:set>
                                      <p:cBhvr>
                                        <p:cTn id="46" dur="770" fill="hold"/>
                                        <p:tgtEl>
                                          <p:spTgt spid="3">
                                            <p:txEl>
                                              <p:pRg st="4" end="4"/>
                                            </p:txEl>
                                          </p:spTgt>
                                        </p:tgtEl>
                                        <p:attrNameLst>
                                          <p:attrName>ppt_x</p:attrName>
                                        </p:attrNameLst>
                                      </p:cBhvr>
                                      <p:to>
                                        <p:strVal val="(0.5)"/>
                                      </p:to>
                                    </p:set>
                                    <p:anim from="(0.5)" to="(#ppt_x)" calcmode="lin" valueType="num">
                                      <p:cBhvr>
                                        <p:cTn id="47" dur="1230" accel="100000" fill="hold">
                                          <p:stCondLst>
                                            <p:cond delay="770"/>
                                          </p:stCondLst>
                                        </p:cTn>
                                        <p:tgtEl>
                                          <p:spTgt spid="3">
                                            <p:txEl>
                                              <p:pRg st="4" end="4"/>
                                            </p:txEl>
                                          </p:spTgt>
                                        </p:tgtEl>
                                        <p:attrNameLst>
                                          <p:attrName>ppt_x</p:attrName>
                                        </p:attrNameLst>
                                      </p:cBhvr>
                                    </p:anim>
                                    <p:set>
                                      <p:cBhvr>
                                        <p:cTn id="48" dur="770" fill="hold"/>
                                        <p:tgtEl>
                                          <p:spTgt spid="3">
                                            <p:txEl>
                                              <p:pRg st="4" end="4"/>
                                            </p:txEl>
                                          </p:spTgt>
                                        </p:tgtEl>
                                        <p:attrNameLst>
                                          <p:attrName>ppt_y</p:attrName>
                                        </p:attrNameLst>
                                      </p:cBhvr>
                                      <p:to>
                                        <p:strVal val="(#ppt_y+0.4)"/>
                                      </p:to>
                                    </p:set>
                                    <p:anim from="(#ppt_y+0.4)" to="(#ppt_y)" calcmode="lin" valueType="num">
                                      <p:cBhvr>
                                        <p:cTn id="49" dur="1230" accel="100000" fill="hold">
                                          <p:stCondLst>
                                            <p:cond delay="770"/>
                                          </p:stCondLst>
                                        </p:cTn>
                                        <p:tgtEl>
                                          <p:spTgt spid="3">
                                            <p:txEl>
                                              <p:pRg st="4" end="4"/>
                                            </p:txEl>
                                          </p:spTgt>
                                        </p:tgtEl>
                                        <p:attrNameLst>
                                          <p:attrName>ppt_y</p:attrName>
                                        </p:attrNameLst>
                                      </p:cBhvr>
                                    </p:anim>
                                  </p:childTnLst>
                                </p:cTn>
                              </p:par>
                              <p:par>
                                <p:cTn id="50" presetID="51" presetClass="entr" presetSubtype="0" fill="hold" grpId="0" nodeType="with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770" decel="100000"/>
                                        <p:tgtEl>
                                          <p:spTgt spid="3">
                                            <p:txEl>
                                              <p:pRg st="5" end="5"/>
                                            </p:txEl>
                                          </p:spTgt>
                                        </p:tgtEl>
                                      </p:cBhvr>
                                    </p:animEffect>
                                    <p:animScale>
                                      <p:cBhvr>
                                        <p:cTn id="53" dur="770" decel="100000"/>
                                        <p:tgtEl>
                                          <p:spTgt spid="3">
                                            <p:txEl>
                                              <p:pRg st="5" end="5"/>
                                            </p:txEl>
                                          </p:spTgt>
                                        </p:tgtEl>
                                      </p:cBhvr>
                                      <p:from x="10000" y="10000"/>
                                      <p:to x="200000" y="450000"/>
                                    </p:animScale>
                                    <p:animScale>
                                      <p:cBhvr>
                                        <p:cTn id="54" dur="1230" accel="100000" fill="hold">
                                          <p:stCondLst>
                                            <p:cond delay="770"/>
                                          </p:stCondLst>
                                        </p:cTn>
                                        <p:tgtEl>
                                          <p:spTgt spid="3">
                                            <p:txEl>
                                              <p:pRg st="5" end="5"/>
                                            </p:txEl>
                                          </p:spTgt>
                                        </p:tgtEl>
                                      </p:cBhvr>
                                      <p:from x="200000" y="450000"/>
                                      <p:to x="100000" y="100000"/>
                                    </p:animScale>
                                    <p:set>
                                      <p:cBhvr>
                                        <p:cTn id="55" dur="770" fill="hold"/>
                                        <p:tgtEl>
                                          <p:spTgt spid="3">
                                            <p:txEl>
                                              <p:pRg st="5" end="5"/>
                                            </p:txEl>
                                          </p:spTgt>
                                        </p:tgtEl>
                                        <p:attrNameLst>
                                          <p:attrName>ppt_x</p:attrName>
                                        </p:attrNameLst>
                                      </p:cBhvr>
                                      <p:to>
                                        <p:strVal val="(0.5)"/>
                                      </p:to>
                                    </p:set>
                                    <p:anim from="(0.5)" to="(#ppt_x)" calcmode="lin" valueType="num">
                                      <p:cBhvr>
                                        <p:cTn id="56" dur="1230" accel="100000" fill="hold">
                                          <p:stCondLst>
                                            <p:cond delay="770"/>
                                          </p:stCondLst>
                                        </p:cTn>
                                        <p:tgtEl>
                                          <p:spTgt spid="3">
                                            <p:txEl>
                                              <p:pRg st="5" end="5"/>
                                            </p:txEl>
                                          </p:spTgt>
                                        </p:tgtEl>
                                        <p:attrNameLst>
                                          <p:attrName>ppt_x</p:attrName>
                                        </p:attrNameLst>
                                      </p:cBhvr>
                                    </p:anim>
                                    <p:set>
                                      <p:cBhvr>
                                        <p:cTn id="57" dur="770" fill="hold"/>
                                        <p:tgtEl>
                                          <p:spTgt spid="3">
                                            <p:txEl>
                                              <p:pRg st="5" end="5"/>
                                            </p:txEl>
                                          </p:spTgt>
                                        </p:tgtEl>
                                        <p:attrNameLst>
                                          <p:attrName>ppt_y</p:attrName>
                                        </p:attrNameLst>
                                      </p:cBhvr>
                                      <p:to>
                                        <p:strVal val="(#ppt_y+0.4)"/>
                                      </p:to>
                                    </p:set>
                                    <p:anim from="(#ppt_y+0.4)" to="(#ppt_y)" calcmode="lin" valueType="num">
                                      <p:cBhvr>
                                        <p:cTn id="58" dur="1230" accel="100000" fill="hold">
                                          <p:stCondLst>
                                            <p:cond delay="770"/>
                                          </p:stCondLst>
                                        </p:cTn>
                                        <p:tgtEl>
                                          <p:spTgt spid="3">
                                            <p:txEl>
                                              <p:pRg st="5" end="5"/>
                                            </p:txEl>
                                          </p:spTgt>
                                        </p:tgtEl>
                                        <p:attrNameLst>
                                          <p:attrName>ppt_y</p:attrName>
                                        </p:attrNameLst>
                                      </p:cBhvr>
                                    </p:anim>
                                  </p:childTnLst>
                                </p:cTn>
                              </p:par>
                              <p:par>
                                <p:cTn id="59" presetID="51" presetClass="entr" presetSubtype="0" fill="hold" grpId="0" nodeType="with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fade">
                                      <p:cBhvr>
                                        <p:cTn id="61" dur="770" decel="100000"/>
                                        <p:tgtEl>
                                          <p:spTgt spid="3">
                                            <p:txEl>
                                              <p:pRg st="6" end="6"/>
                                            </p:txEl>
                                          </p:spTgt>
                                        </p:tgtEl>
                                      </p:cBhvr>
                                    </p:animEffect>
                                    <p:animScale>
                                      <p:cBhvr>
                                        <p:cTn id="62" dur="770" decel="100000"/>
                                        <p:tgtEl>
                                          <p:spTgt spid="3">
                                            <p:txEl>
                                              <p:pRg st="6" end="6"/>
                                            </p:txEl>
                                          </p:spTgt>
                                        </p:tgtEl>
                                      </p:cBhvr>
                                      <p:from x="10000" y="10000"/>
                                      <p:to x="200000" y="450000"/>
                                    </p:animScale>
                                    <p:animScale>
                                      <p:cBhvr>
                                        <p:cTn id="63" dur="1230" accel="100000" fill="hold">
                                          <p:stCondLst>
                                            <p:cond delay="770"/>
                                          </p:stCondLst>
                                        </p:cTn>
                                        <p:tgtEl>
                                          <p:spTgt spid="3">
                                            <p:txEl>
                                              <p:pRg st="6" end="6"/>
                                            </p:txEl>
                                          </p:spTgt>
                                        </p:tgtEl>
                                      </p:cBhvr>
                                      <p:from x="200000" y="450000"/>
                                      <p:to x="100000" y="100000"/>
                                    </p:animScale>
                                    <p:set>
                                      <p:cBhvr>
                                        <p:cTn id="64" dur="770" fill="hold"/>
                                        <p:tgtEl>
                                          <p:spTgt spid="3">
                                            <p:txEl>
                                              <p:pRg st="6" end="6"/>
                                            </p:txEl>
                                          </p:spTgt>
                                        </p:tgtEl>
                                        <p:attrNameLst>
                                          <p:attrName>ppt_x</p:attrName>
                                        </p:attrNameLst>
                                      </p:cBhvr>
                                      <p:to>
                                        <p:strVal val="(0.5)"/>
                                      </p:to>
                                    </p:set>
                                    <p:anim from="(0.5)" to="(#ppt_x)" calcmode="lin" valueType="num">
                                      <p:cBhvr>
                                        <p:cTn id="65" dur="1230" accel="100000" fill="hold">
                                          <p:stCondLst>
                                            <p:cond delay="770"/>
                                          </p:stCondLst>
                                        </p:cTn>
                                        <p:tgtEl>
                                          <p:spTgt spid="3">
                                            <p:txEl>
                                              <p:pRg st="6" end="6"/>
                                            </p:txEl>
                                          </p:spTgt>
                                        </p:tgtEl>
                                        <p:attrNameLst>
                                          <p:attrName>ppt_x</p:attrName>
                                        </p:attrNameLst>
                                      </p:cBhvr>
                                    </p:anim>
                                    <p:set>
                                      <p:cBhvr>
                                        <p:cTn id="66" dur="770" fill="hold"/>
                                        <p:tgtEl>
                                          <p:spTgt spid="3">
                                            <p:txEl>
                                              <p:pRg st="6" end="6"/>
                                            </p:txEl>
                                          </p:spTgt>
                                        </p:tgtEl>
                                        <p:attrNameLst>
                                          <p:attrName>ppt_y</p:attrName>
                                        </p:attrNameLst>
                                      </p:cBhvr>
                                      <p:to>
                                        <p:strVal val="(#ppt_y+0.4)"/>
                                      </p:to>
                                    </p:set>
                                    <p:anim from="(#ppt_y+0.4)" to="(#ppt_y)" calcmode="lin" valueType="num">
                                      <p:cBhvr>
                                        <p:cTn id="67" dur="1230" accel="100000" fill="hold">
                                          <p:stCondLst>
                                            <p:cond delay="770"/>
                                          </p:stCondLst>
                                        </p:cTn>
                                        <p:tgtEl>
                                          <p:spTgt spid="3">
                                            <p:txEl>
                                              <p:pRg st="6" end="6"/>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heni\Documents\BACKGROUND PPT\p65.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57200" y="285728"/>
            <a:ext cx="8229600" cy="5840435"/>
          </a:xfrm>
        </p:spPr>
        <p:txBody>
          <a:bodyPr>
            <a:normAutofit fontScale="92500"/>
          </a:bodyPr>
          <a:lstStyle/>
          <a:p>
            <a:pPr>
              <a:buNone/>
            </a:pPr>
            <a:r>
              <a:rPr lang="id-ID" dirty="0" smtClean="0"/>
              <a:t>8. Tab Gridlines digunakan untuk mengatur tampilan garis skala </a:t>
            </a:r>
            <a:r>
              <a:rPr lang="es-ES" dirty="0" err="1" smtClean="0"/>
              <a:t>pembantu</a:t>
            </a:r>
            <a:r>
              <a:rPr lang="es-ES" dirty="0" smtClean="0"/>
              <a:t> (</a:t>
            </a:r>
            <a:r>
              <a:rPr lang="es-ES" dirty="0" err="1" smtClean="0"/>
              <a:t>grid</a:t>
            </a:r>
            <a:r>
              <a:rPr lang="es-ES" dirty="0" smtClean="0"/>
              <a:t>) pada </a:t>
            </a:r>
            <a:r>
              <a:rPr lang="es-ES" dirty="0" err="1" smtClean="0"/>
              <a:t>sumbu</a:t>
            </a:r>
            <a:r>
              <a:rPr lang="es-ES" dirty="0" smtClean="0"/>
              <a:t> X, Y dan Z </a:t>
            </a:r>
            <a:r>
              <a:rPr lang="es-ES" dirty="0" err="1" smtClean="0"/>
              <a:t>dengan</a:t>
            </a:r>
            <a:r>
              <a:rPr lang="es-ES" dirty="0" smtClean="0"/>
              <a:t> </a:t>
            </a:r>
            <a:r>
              <a:rPr lang="es-ES" dirty="0" err="1" smtClean="0"/>
              <a:t>pilihan</a:t>
            </a:r>
            <a:r>
              <a:rPr lang="es-ES" dirty="0" smtClean="0"/>
              <a:t> mayor</a:t>
            </a:r>
            <a:r>
              <a:rPr lang="id-ID" dirty="0" smtClean="0"/>
              <a:t> gridlines (jarak antar garis agak lebar) dan minor gridlines (jarak antar garis dekat). Ceklislah pada sumbu yang diinginkan untuk menampilkannya.</a:t>
            </a:r>
          </a:p>
          <a:p>
            <a:pPr>
              <a:buNone/>
            </a:pPr>
            <a:r>
              <a:rPr lang="de-DE" dirty="0" smtClean="0"/>
              <a:t>9. Tab Legend digunakan untuk mengatur tampilan legend dari</a:t>
            </a:r>
            <a:r>
              <a:rPr lang="id-ID" dirty="0" smtClean="0"/>
              <a:t> grafik.Tandailah option Show Legend untuk menampilkan legend dan tentukan posisi legend pada option Placement apakah di </a:t>
            </a:r>
            <a:r>
              <a:rPr lang="en-US" dirty="0" err="1" smtClean="0"/>
              <a:t>bawah</a:t>
            </a:r>
            <a:r>
              <a:rPr lang="en-US" dirty="0" smtClean="0"/>
              <a:t> (bottom), </a:t>
            </a:r>
            <a:r>
              <a:rPr lang="en-US" dirty="0" err="1" smtClean="0"/>
              <a:t>pojok</a:t>
            </a:r>
            <a:r>
              <a:rPr lang="en-US" dirty="0" smtClean="0"/>
              <a:t> (corner), </a:t>
            </a:r>
            <a:r>
              <a:rPr lang="en-US" dirty="0" err="1" smtClean="0"/>
              <a:t>atas</a:t>
            </a:r>
            <a:r>
              <a:rPr lang="en-US" dirty="0" smtClean="0"/>
              <a:t> (top), </a:t>
            </a:r>
            <a:r>
              <a:rPr lang="en-US" dirty="0" err="1" smtClean="0"/>
              <a:t>kanan</a:t>
            </a:r>
            <a:r>
              <a:rPr lang="en-US" dirty="0" smtClean="0"/>
              <a:t> (right) </a:t>
            </a:r>
            <a:r>
              <a:rPr lang="en-US" dirty="0" err="1" smtClean="0"/>
              <a:t>atau</a:t>
            </a:r>
            <a:r>
              <a:rPr lang="id-ID" dirty="0" smtClean="0"/>
              <a:t> disebelah kiri (left)</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heni\Documents\BACKGROUND PPT\p38.jpg"/>
          <p:cNvPicPr>
            <a:picLocks noChangeAspect="1" noChangeArrowheads="1"/>
          </p:cNvPicPr>
          <p:nvPr/>
        </p:nvPicPr>
        <p:blipFill>
          <a:blip r:embed="rId3"/>
          <a:srcRect/>
          <a:stretch>
            <a:fillRect/>
          </a:stretch>
        </p:blipFill>
        <p:spPr bwMode="auto">
          <a:xfrm>
            <a:off x="0" y="0"/>
            <a:ext cx="9143999" cy="6857999"/>
          </a:xfrm>
          <a:prstGeom prst="rect">
            <a:avLst/>
          </a:prstGeom>
          <a:noFill/>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57200" y="357166"/>
            <a:ext cx="8229600" cy="5768997"/>
          </a:xfrm>
        </p:spPr>
        <p:txBody>
          <a:bodyPr>
            <a:normAutofit lnSpcReduction="10000"/>
          </a:bodyPr>
          <a:lstStyle/>
          <a:p>
            <a:pPr>
              <a:buNone/>
            </a:pPr>
            <a:r>
              <a:rPr lang="nn-NO" dirty="0" smtClean="0"/>
              <a:t>10. Tab Data Labels digunakan untuk mengatur penempatan label data</a:t>
            </a:r>
            <a:r>
              <a:rPr lang="id-ID" dirty="0" smtClean="0"/>
              <a:t> pada grafik. Label data ini berupa teks, nilai data, atau tidak ada </a:t>
            </a:r>
            <a:r>
              <a:rPr lang="fi-FI" dirty="0" smtClean="0"/>
              <a:t>sama sekali, tergantung kebutuhan kita masing-masing.</a:t>
            </a:r>
          </a:p>
          <a:p>
            <a:pPr>
              <a:buNone/>
            </a:pPr>
            <a:r>
              <a:rPr lang="id-ID" dirty="0" smtClean="0"/>
              <a:t>11. Tab Data Table digunakan untuk mengatur apakah ingin menampilkan data tabel atau tidak pada bagian bawah grafik.</a:t>
            </a:r>
          </a:p>
          <a:p>
            <a:pPr>
              <a:buNone/>
            </a:pPr>
            <a:r>
              <a:rPr lang="id-ID" dirty="0" smtClean="0"/>
              <a:t>12. Klik tombol Next untuk melangkah ketahap akhir pembuatan </a:t>
            </a:r>
            <a:r>
              <a:rPr lang="en-US" dirty="0" err="1" smtClean="0"/>
              <a:t>grafik</a:t>
            </a:r>
            <a:r>
              <a:rPr lang="en-US" dirty="0" smtClean="0"/>
              <a:t> </a:t>
            </a:r>
            <a:r>
              <a:rPr lang="en-US" dirty="0" err="1" smtClean="0"/>
              <a:t>ini</a:t>
            </a:r>
            <a:r>
              <a:rPr lang="en-US" dirty="0" smtClean="0"/>
              <a:t>, </a:t>
            </a:r>
            <a:r>
              <a:rPr lang="en-US" dirty="0" err="1" smtClean="0"/>
              <a:t>yaitu</a:t>
            </a:r>
            <a:r>
              <a:rPr lang="en-US" dirty="0" smtClean="0"/>
              <a:t> Chart Wizard – Step 4 of 4 - Chart Location. </a:t>
            </a:r>
            <a:r>
              <a:rPr lang="en-US" dirty="0" err="1" smtClean="0"/>
              <a:t>Lihat</a:t>
            </a:r>
            <a:r>
              <a:rPr lang="id-ID" dirty="0" smtClean="0"/>
              <a:t> gambar berikut ;</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3">
                                            <p:txEl>
                                              <p:pRg st="0" end="0"/>
                                            </p:txEl>
                                          </p:spTgt>
                                        </p:tgtEl>
                                        <p:attrNameLst>
                                          <p:attrName>ppt_y</p:attrName>
                                        </p:attrNameLst>
                                      </p:cBhvr>
                                      <p:tavLst>
                                        <p:tav tm="0">
                                          <p:val>
                                            <p:strVal val="#ppt_y"/>
                                          </p:val>
                                        </p:tav>
                                        <p:tav tm="100000">
                                          <p:val>
                                            <p:strVal val="#ppt_y"/>
                                          </p:val>
                                        </p:tav>
                                      </p:tavLst>
                                    </p:anim>
                                  </p:childTnLst>
                                </p:cTn>
                              </p:par>
                              <p:par>
                                <p:cTn id="11" presetID="39" presetClass="entr" presetSubtype="0" accel="10000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20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20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2000" fill="hold"/>
                                        <p:tgtEl>
                                          <p:spTgt spid="3">
                                            <p:txEl>
                                              <p:pRg st="1" end="1"/>
                                            </p:txEl>
                                          </p:spTgt>
                                        </p:tgtEl>
                                        <p:attrNameLst>
                                          <p:attrName>ppt_y</p:attrName>
                                        </p:attrNameLst>
                                      </p:cBhvr>
                                      <p:tavLst>
                                        <p:tav tm="0">
                                          <p:val>
                                            <p:strVal val="#ppt_y"/>
                                          </p:val>
                                        </p:tav>
                                        <p:tav tm="100000">
                                          <p:val>
                                            <p:strVal val="#ppt_y"/>
                                          </p:val>
                                        </p:tav>
                                      </p:tavLst>
                                    </p:anim>
                                  </p:childTnLst>
                                </p:cTn>
                              </p:par>
                              <p:par>
                                <p:cTn id="17" presetID="39" presetClass="entr" presetSubtype="0" accel="10000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20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20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20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eni\Documents\BACKGROUND PPT\p18.jpg"/>
          <p:cNvPicPr>
            <a:picLocks noChangeAspect="1" noChangeArrowheads="1"/>
          </p:cNvPicPr>
          <p:nvPr/>
        </p:nvPicPr>
        <p:blipFill>
          <a:blip r:embed="rId3"/>
          <a:srcRect/>
          <a:stretch>
            <a:fillRect/>
          </a:stretch>
        </p:blipFill>
        <p:spPr bwMode="auto">
          <a:xfrm>
            <a:off x="0" y="0"/>
            <a:ext cx="9143999" cy="6857999"/>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Title 1"/>
          <p:cNvSpPr>
            <a:spLocks noGrp="1"/>
          </p:cNvSpPr>
          <p:nvPr>
            <p:ph type="title"/>
          </p:nvPr>
        </p:nvSpPr>
        <p:spPr/>
        <p:txBody>
          <a:bodyPr/>
          <a:lstStyle/>
          <a:p>
            <a:endParaRPr lang="id-ID" dirty="0"/>
          </a:p>
        </p:txBody>
      </p:sp>
      <p:pic>
        <p:nvPicPr>
          <p:cNvPr id="1027" name="Picture 3"/>
          <p:cNvPicPr>
            <a:picLocks noGrp="1" noChangeAspect="1" noChangeArrowheads="1"/>
          </p:cNvPicPr>
          <p:nvPr>
            <p:ph idx="1"/>
          </p:nvPr>
        </p:nvPicPr>
        <p:blipFill>
          <a:blip r:embed="rId4"/>
          <a:srcRect/>
          <a:stretch>
            <a:fillRect/>
          </a:stretch>
        </p:blipFill>
        <p:spPr bwMode="auto">
          <a:xfrm>
            <a:off x="2428860" y="857232"/>
            <a:ext cx="4171950" cy="3714776"/>
          </a:xfrm>
          <a:prstGeom prst="rect">
            <a:avLst/>
          </a:prstGeom>
          <a:noFill/>
          <a:ln w="9525">
            <a:noFill/>
            <a:miter lim="800000"/>
            <a:headEnd/>
            <a:tailEnd/>
          </a:ln>
          <a:effectLst/>
        </p:spPr>
      </p:pic>
      <p:sp>
        <p:nvSpPr>
          <p:cNvPr id="6" name="Rectangle 5"/>
          <p:cNvSpPr/>
          <p:nvPr/>
        </p:nvSpPr>
        <p:spPr>
          <a:xfrm>
            <a:off x="1785918" y="5072074"/>
            <a:ext cx="5572164" cy="369332"/>
          </a:xfrm>
          <a:prstGeom prst="rect">
            <a:avLst/>
          </a:prstGeom>
        </p:spPr>
        <p:txBody>
          <a:bodyPr wrap="square">
            <a:spAutoFit/>
          </a:bodyPr>
          <a:lstStyle/>
          <a:p>
            <a:r>
              <a:rPr lang="en-US" b="1" dirty="0" err="1" smtClean="0"/>
              <a:t>Gambar</a:t>
            </a:r>
            <a:r>
              <a:rPr lang="en-US" b="1" dirty="0" smtClean="0"/>
              <a:t> 3.37. </a:t>
            </a:r>
            <a:r>
              <a:rPr lang="en-US" b="1" dirty="0" err="1" smtClean="0"/>
              <a:t>Kotak</a:t>
            </a:r>
            <a:r>
              <a:rPr lang="en-US" b="1" dirty="0" smtClean="0"/>
              <a:t> Dialog Chart Wizard Step 4 of 4</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p:cTn id="7" dur="1000" fill="hold"/>
                                        <p:tgtEl>
                                          <p:spTgt spid="1027"/>
                                        </p:tgtEl>
                                        <p:attrNameLst>
                                          <p:attrName>ppt_x</p:attrName>
                                        </p:attrNameLst>
                                      </p:cBhvr>
                                      <p:tavLst>
                                        <p:tav tm="0">
                                          <p:val>
                                            <p:strVal val="#ppt_x-.2"/>
                                          </p:val>
                                        </p:tav>
                                        <p:tav tm="100000">
                                          <p:val>
                                            <p:strVal val="#ppt_x"/>
                                          </p:val>
                                        </p:tav>
                                      </p:tavLst>
                                    </p:anim>
                                    <p:anim calcmode="lin" valueType="num">
                                      <p:cBhvr>
                                        <p:cTn id="8" dur="1000" fill="hold"/>
                                        <p:tgtEl>
                                          <p:spTgt spid="1027"/>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7"/>
                                        </p:tgtEl>
                                      </p:cBhvr>
                                    </p:animEffect>
                                  </p:childTnLst>
                                </p:cTn>
                              </p:par>
                              <p:par>
                                <p:cTn id="10" presetID="49" presetClass="entr" presetSubtype="0" decel="10000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2000" fill="hold"/>
                                        <p:tgtEl>
                                          <p:spTgt spid="6"/>
                                        </p:tgtEl>
                                        <p:attrNameLst>
                                          <p:attrName>ppt_w</p:attrName>
                                        </p:attrNameLst>
                                      </p:cBhvr>
                                      <p:tavLst>
                                        <p:tav tm="0">
                                          <p:val>
                                            <p:fltVal val="0"/>
                                          </p:val>
                                        </p:tav>
                                        <p:tav tm="100000">
                                          <p:val>
                                            <p:strVal val="#ppt_w"/>
                                          </p:val>
                                        </p:tav>
                                      </p:tavLst>
                                    </p:anim>
                                    <p:anim calcmode="lin" valueType="num">
                                      <p:cBhvr>
                                        <p:cTn id="13" dur="2000" fill="hold"/>
                                        <p:tgtEl>
                                          <p:spTgt spid="6"/>
                                        </p:tgtEl>
                                        <p:attrNameLst>
                                          <p:attrName>ppt_h</p:attrName>
                                        </p:attrNameLst>
                                      </p:cBhvr>
                                      <p:tavLst>
                                        <p:tav tm="0">
                                          <p:val>
                                            <p:fltVal val="0"/>
                                          </p:val>
                                        </p:tav>
                                        <p:tav tm="100000">
                                          <p:val>
                                            <p:strVal val="#ppt_h"/>
                                          </p:val>
                                        </p:tav>
                                      </p:tavLst>
                                    </p:anim>
                                    <p:anim calcmode="lin" valueType="num">
                                      <p:cBhvr>
                                        <p:cTn id="14" dur="2000" fill="hold"/>
                                        <p:tgtEl>
                                          <p:spTgt spid="6"/>
                                        </p:tgtEl>
                                        <p:attrNameLst>
                                          <p:attrName>style.rotation</p:attrName>
                                        </p:attrNameLst>
                                      </p:cBhvr>
                                      <p:tavLst>
                                        <p:tav tm="0">
                                          <p:val>
                                            <p:fltVal val="360"/>
                                          </p:val>
                                        </p:tav>
                                        <p:tav tm="100000">
                                          <p:val>
                                            <p:fltVal val="0"/>
                                          </p:val>
                                        </p:tav>
                                      </p:tavLst>
                                    </p:anim>
                                    <p:animEffect transition="in" filter="fade">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eni\Documents\BACKGROUND PPT\p52.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endParaRPr lang="id-ID" dirty="0"/>
          </a:p>
        </p:txBody>
      </p:sp>
      <p:sp>
        <p:nvSpPr>
          <p:cNvPr id="8" name="Content Placeholder 7"/>
          <p:cNvSpPr>
            <a:spLocks noGrp="1"/>
          </p:cNvSpPr>
          <p:nvPr>
            <p:ph idx="1"/>
          </p:nvPr>
        </p:nvSpPr>
        <p:spPr>
          <a:xfrm>
            <a:off x="571472" y="1000108"/>
            <a:ext cx="8001056" cy="4911765"/>
          </a:xfrm>
        </p:spPr>
        <p:txBody>
          <a:bodyPr>
            <a:normAutofit lnSpcReduction="10000"/>
          </a:bodyPr>
          <a:lstStyle/>
          <a:p>
            <a:pPr>
              <a:buNone/>
            </a:pPr>
            <a:r>
              <a:rPr lang="id-ID" dirty="0" smtClean="0"/>
              <a:t>	Pada kotak dialog ini terdapat dua pilihan yaitu;</a:t>
            </a:r>
          </a:p>
          <a:p>
            <a:pPr>
              <a:buNone/>
            </a:pPr>
            <a:r>
              <a:rPr lang="id-ID" dirty="0" smtClean="0"/>
              <a:t>	1 . As new sheet, jika ingin menampilkan grafik pada lembar kerja yang baru (terpisah dengan data) tapi tetap dalam</a:t>
            </a:r>
            <a:r>
              <a:rPr lang="fi-FI" dirty="0" smtClean="0"/>
              <a:t>buku kerja yang sama, atau</a:t>
            </a:r>
          </a:p>
          <a:p>
            <a:pPr>
              <a:buNone/>
            </a:pPr>
            <a:r>
              <a:rPr lang="id-ID" dirty="0" smtClean="0"/>
              <a:t>	</a:t>
            </a:r>
            <a:r>
              <a:rPr lang="pt-BR" dirty="0" smtClean="0"/>
              <a:t>2</a:t>
            </a:r>
            <a:r>
              <a:rPr lang="id-ID" dirty="0" smtClean="0"/>
              <a:t>.</a:t>
            </a:r>
            <a:r>
              <a:rPr lang="pt-BR" dirty="0" smtClean="0"/>
              <a:t> As object in, jika ingin menempatkan grafik pada lembar</a:t>
            </a:r>
            <a:r>
              <a:rPr lang="id-ID" dirty="0" smtClean="0"/>
              <a:t> kerja data secara bersamaan atau berdampingan.</a:t>
            </a:r>
          </a:p>
          <a:p>
            <a:r>
              <a:rPr lang="id-ID" dirty="0" smtClean="0"/>
              <a:t>13. Klik Finish untuk menutup jendela ini.</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600" decel="100000"/>
                                        <p:tgtEl>
                                          <p:spTgt spid="8">
                                            <p:txEl>
                                              <p:pRg st="0" end="0"/>
                                            </p:txEl>
                                          </p:spTgt>
                                        </p:tgtEl>
                                      </p:cBhvr>
                                    </p:animEffect>
                                    <p:anim calcmode="lin" valueType="num">
                                      <p:cBhvr>
                                        <p:cTn id="8" dur="1600" decel="100000" fill="hold"/>
                                        <p:tgtEl>
                                          <p:spTgt spid="8">
                                            <p:txEl>
                                              <p:pRg st="0" end="0"/>
                                            </p:txEl>
                                          </p:spTgt>
                                        </p:tgtEl>
                                        <p:attrNameLst>
                                          <p:attrName>style.rotation</p:attrName>
                                        </p:attrNameLst>
                                      </p:cBhvr>
                                      <p:tavLst>
                                        <p:tav tm="0">
                                          <p:val>
                                            <p:fltVal val="-90"/>
                                          </p:val>
                                        </p:tav>
                                        <p:tav tm="100000">
                                          <p:val>
                                            <p:fltVal val="0"/>
                                          </p:val>
                                        </p:tav>
                                      </p:tavLst>
                                    </p:anim>
                                    <p:anim calcmode="lin" valueType="num">
                                      <p:cBhvr>
                                        <p:cTn id="9" dur="1600" decel="100000" fill="hold"/>
                                        <p:tgtEl>
                                          <p:spTgt spid="8">
                                            <p:txEl>
                                              <p:pRg st="0" end="0"/>
                                            </p:txEl>
                                          </p:spTgt>
                                        </p:tgtEl>
                                        <p:attrNameLst>
                                          <p:attrName>ppt_x</p:attrName>
                                        </p:attrNameLst>
                                      </p:cBhvr>
                                      <p:tavLst>
                                        <p:tav tm="0">
                                          <p:val>
                                            <p:strVal val="#ppt_x+0.4"/>
                                          </p:val>
                                        </p:tav>
                                        <p:tav tm="100000">
                                          <p:val>
                                            <p:strVal val="#ppt_x-0.05"/>
                                          </p:val>
                                        </p:tav>
                                      </p:tavLst>
                                    </p:anim>
                                    <p:anim calcmode="lin" valueType="num">
                                      <p:cBhvr>
                                        <p:cTn id="10" dur="1600" decel="100000" fill="hold"/>
                                        <p:tgtEl>
                                          <p:spTgt spid="8">
                                            <p:txEl>
                                              <p:pRg st="0" end="0"/>
                                            </p:txEl>
                                          </p:spTgt>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8">
                                            <p:txEl>
                                              <p:pRg st="0" end="0"/>
                                            </p:txEl>
                                          </p:spTgt>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8">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fade">
                                      <p:cBhvr>
                                        <p:cTn id="15" dur="1600" decel="100000"/>
                                        <p:tgtEl>
                                          <p:spTgt spid="8">
                                            <p:txEl>
                                              <p:pRg st="1" end="1"/>
                                            </p:txEl>
                                          </p:spTgt>
                                        </p:tgtEl>
                                      </p:cBhvr>
                                    </p:animEffect>
                                    <p:anim calcmode="lin" valueType="num">
                                      <p:cBhvr>
                                        <p:cTn id="16" dur="1600" decel="100000" fill="hold"/>
                                        <p:tgtEl>
                                          <p:spTgt spid="8">
                                            <p:txEl>
                                              <p:pRg st="1" end="1"/>
                                            </p:txEl>
                                          </p:spTgt>
                                        </p:tgtEl>
                                        <p:attrNameLst>
                                          <p:attrName>style.rotation</p:attrName>
                                        </p:attrNameLst>
                                      </p:cBhvr>
                                      <p:tavLst>
                                        <p:tav tm="0">
                                          <p:val>
                                            <p:fltVal val="-90"/>
                                          </p:val>
                                        </p:tav>
                                        <p:tav tm="100000">
                                          <p:val>
                                            <p:fltVal val="0"/>
                                          </p:val>
                                        </p:tav>
                                      </p:tavLst>
                                    </p:anim>
                                    <p:anim calcmode="lin" valueType="num">
                                      <p:cBhvr>
                                        <p:cTn id="17" dur="1600" decel="100000" fill="hold"/>
                                        <p:tgtEl>
                                          <p:spTgt spid="8">
                                            <p:txEl>
                                              <p:pRg st="1" end="1"/>
                                            </p:txEl>
                                          </p:spTgt>
                                        </p:tgtEl>
                                        <p:attrNameLst>
                                          <p:attrName>ppt_x</p:attrName>
                                        </p:attrNameLst>
                                      </p:cBhvr>
                                      <p:tavLst>
                                        <p:tav tm="0">
                                          <p:val>
                                            <p:strVal val="#ppt_x+0.4"/>
                                          </p:val>
                                        </p:tav>
                                        <p:tav tm="100000">
                                          <p:val>
                                            <p:strVal val="#ppt_x-0.05"/>
                                          </p:val>
                                        </p:tav>
                                      </p:tavLst>
                                    </p:anim>
                                    <p:anim calcmode="lin" valueType="num">
                                      <p:cBhvr>
                                        <p:cTn id="18" dur="1600" decel="100000" fill="hold"/>
                                        <p:tgtEl>
                                          <p:spTgt spid="8">
                                            <p:txEl>
                                              <p:pRg st="1" end="1"/>
                                            </p:txEl>
                                          </p:spTgt>
                                        </p:tgtEl>
                                        <p:attrNameLst>
                                          <p:attrName>ppt_y</p:attrName>
                                        </p:attrNameLst>
                                      </p:cBhvr>
                                      <p:tavLst>
                                        <p:tav tm="0">
                                          <p:val>
                                            <p:strVal val="#ppt_y-0.4"/>
                                          </p:val>
                                        </p:tav>
                                        <p:tav tm="100000">
                                          <p:val>
                                            <p:strVal val="#ppt_y+0.1"/>
                                          </p:val>
                                        </p:tav>
                                      </p:tavLst>
                                    </p:anim>
                                    <p:anim calcmode="lin" valueType="num">
                                      <p:cBhvr>
                                        <p:cTn id="19" dur="400" accel="100000" fill="hold">
                                          <p:stCondLst>
                                            <p:cond delay="1600"/>
                                          </p:stCondLst>
                                        </p:cTn>
                                        <p:tgtEl>
                                          <p:spTgt spid="8">
                                            <p:txEl>
                                              <p:pRg st="1" end="1"/>
                                            </p:txEl>
                                          </p:spTgt>
                                        </p:tgtEl>
                                        <p:attrNameLst>
                                          <p:attrName>ppt_x</p:attrName>
                                        </p:attrNameLst>
                                      </p:cBhvr>
                                      <p:tavLst>
                                        <p:tav tm="0">
                                          <p:val>
                                            <p:strVal val="#ppt_x-0.05"/>
                                          </p:val>
                                        </p:tav>
                                        <p:tav tm="100000">
                                          <p:val>
                                            <p:strVal val="#ppt_x"/>
                                          </p:val>
                                        </p:tav>
                                      </p:tavLst>
                                    </p:anim>
                                    <p:anim calcmode="lin" valueType="num">
                                      <p:cBhvr>
                                        <p:cTn id="20" dur="400" accel="100000" fill="hold">
                                          <p:stCondLst>
                                            <p:cond delay="1600"/>
                                          </p:stCondLst>
                                        </p:cTn>
                                        <p:tgtEl>
                                          <p:spTgt spid="8">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grpId="0" nodeType="with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Effect transition="in" filter="fade">
                                      <p:cBhvr>
                                        <p:cTn id="23" dur="1600" decel="100000"/>
                                        <p:tgtEl>
                                          <p:spTgt spid="8">
                                            <p:txEl>
                                              <p:pRg st="2" end="2"/>
                                            </p:txEl>
                                          </p:spTgt>
                                        </p:tgtEl>
                                      </p:cBhvr>
                                    </p:animEffect>
                                    <p:anim calcmode="lin" valueType="num">
                                      <p:cBhvr>
                                        <p:cTn id="24" dur="1600" decel="100000" fill="hold"/>
                                        <p:tgtEl>
                                          <p:spTgt spid="8">
                                            <p:txEl>
                                              <p:pRg st="2" end="2"/>
                                            </p:txEl>
                                          </p:spTgt>
                                        </p:tgtEl>
                                        <p:attrNameLst>
                                          <p:attrName>style.rotation</p:attrName>
                                        </p:attrNameLst>
                                      </p:cBhvr>
                                      <p:tavLst>
                                        <p:tav tm="0">
                                          <p:val>
                                            <p:fltVal val="-90"/>
                                          </p:val>
                                        </p:tav>
                                        <p:tav tm="100000">
                                          <p:val>
                                            <p:fltVal val="0"/>
                                          </p:val>
                                        </p:tav>
                                      </p:tavLst>
                                    </p:anim>
                                    <p:anim calcmode="lin" valueType="num">
                                      <p:cBhvr>
                                        <p:cTn id="25" dur="1600" decel="100000" fill="hold"/>
                                        <p:tgtEl>
                                          <p:spTgt spid="8">
                                            <p:txEl>
                                              <p:pRg st="2" end="2"/>
                                            </p:txEl>
                                          </p:spTgt>
                                        </p:tgtEl>
                                        <p:attrNameLst>
                                          <p:attrName>ppt_x</p:attrName>
                                        </p:attrNameLst>
                                      </p:cBhvr>
                                      <p:tavLst>
                                        <p:tav tm="0">
                                          <p:val>
                                            <p:strVal val="#ppt_x+0.4"/>
                                          </p:val>
                                        </p:tav>
                                        <p:tav tm="100000">
                                          <p:val>
                                            <p:strVal val="#ppt_x-0.05"/>
                                          </p:val>
                                        </p:tav>
                                      </p:tavLst>
                                    </p:anim>
                                    <p:anim calcmode="lin" valueType="num">
                                      <p:cBhvr>
                                        <p:cTn id="26" dur="1600" decel="100000" fill="hold"/>
                                        <p:tgtEl>
                                          <p:spTgt spid="8">
                                            <p:txEl>
                                              <p:pRg st="2" end="2"/>
                                            </p:txEl>
                                          </p:spTgt>
                                        </p:tgtEl>
                                        <p:attrNameLst>
                                          <p:attrName>ppt_y</p:attrName>
                                        </p:attrNameLst>
                                      </p:cBhvr>
                                      <p:tavLst>
                                        <p:tav tm="0">
                                          <p:val>
                                            <p:strVal val="#ppt_y-0.4"/>
                                          </p:val>
                                        </p:tav>
                                        <p:tav tm="100000">
                                          <p:val>
                                            <p:strVal val="#ppt_y+0.1"/>
                                          </p:val>
                                        </p:tav>
                                      </p:tavLst>
                                    </p:anim>
                                    <p:anim calcmode="lin" valueType="num">
                                      <p:cBhvr>
                                        <p:cTn id="27" dur="400" accel="100000" fill="hold">
                                          <p:stCondLst>
                                            <p:cond delay="1600"/>
                                          </p:stCondLst>
                                        </p:cTn>
                                        <p:tgtEl>
                                          <p:spTgt spid="8">
                                            <p:txEl>
                                              <p:pRg st="2" end="2"/>
                                            </p:txEl>
                                          </p:spTgt>
                                        </p:tgtEl>
                                        <p:attrNameLst>
                                          <p:attrName>ppt_x</p:attrName>
                                        </p:attrNameLst>
                                      </p:cBhvr>
                                      <p:tavLst>
                                        <p:tav tm="0">
                                          <p:val>
                                            <p:strVal val="#ppt_x-0.05"/>
                                          </p:val>
                                        </p:tav>
                                        <p:tav tm="100000">
                                          <p:val>
                                            <p:strVal val="#ppt_x"/>
                                          </p:val>
                                        </p:tav>
                                      </p:tavLst>
                                    </p:anim>
                                    <p:anim calcmode="lin" valueType="num">
                                      <p:cBhvr>
                                        <p:cTn id="28" dur="400" accel="100000" fill="hold">
                                          <p:stCondLst>
                                            <p:cond delay="1600"/>
                                          </p:stCondLst>
                                        </p:cTn>
                                        <p:tgtEl>
                                          <p:spTgt spid="8">
                                            <p:txEl>
                                              <p:pRg st="2" end="2"/>
                                            </p:txEl>
                                          </p:spTgt>
                                        </p:tgtEl>
                                        <p:attrNameLst>
                                          <p:attrName>ppt_y</p:attrName>
                                        </p:attrNameLst>
                                      </p:cBhvr>
                                      <p:tavLst>
                                        <p:tav tm="0">
                                          <p:val>
                                            <p:strVal val="#ppt_y+0.1"/>
                                          </p:val>
                                        </p:tav>
                                        <p:tav tm="100000">
                                          <p:val>
                                            <p:strVal val="#ppt_y"/>
                                          </p:val>
                                        </p:tav>
                                      </p:tavLst>
                                    </p:anim>
                                  </p:childTnLst>
                                </p:cTn>
                              </p:par>
                              <p:par>
                                <p:cTn id="29" presetID="30" presetClass="entr" presetSubtype="0" fill="hold" grpId="0" nodeType="with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animEffect transition="in" filter="fade">
                                      <p:cBhvr>
                                        <p:cTn id="31" dur="1600" decel="100000"/>
                                        <p:tgtEl>
                                          <p:spTgt spid="8">
                                            <p:txEl>
                                              <p:pRg st="3" end="3"/>
                                            </p:txEl>
                                          </p:spTgt>
                                        </p:tgtEl>
                                      </p:cBhvr>
                                    </p:animEffect>
                                    <p:anim calcmode="lin" valueType="num">
                                      <p:cBhvr>
                                        <p:cTn id="32" dur="1600" decel="100000" fill="hold"/>
                                        <p:tgtEl>
                                          <p:spTgt spid="8">
                                            <p:txEl>
                                              <p:pRg st="3" end="3"/>
                                            </p:txEl>
                                          </p:spTgt>
                                        </p:tgtEl>
                                        <p:attrNameLst>
                                          <p:attrName>style.rotation</p:attrName>
                                        </p:attrNameLst>
                                      </p:cBhvr>
                                      <p:tavLst>
                                        <p:tav tm="0">
                                          <p:val>
                                            <p:fltVal val="-90"/>
                                          </p:val>
                                        </p:tav>
                                        <p:tav tm="100000">
                                          <p:val>
                                            <p:fltVal val="0"/>
                                          </p:val>
                                        </p:tav>
                                      </p:tavLst>
                                    </p:anim>
                                    <p:anim calcmode="lin" valueType="num">
                                      <p:cBhvr>
                                        <p:cTn id="33" dur="1600" decel="100000" fill="hold"/>
                                        <p:tgtEl>
                                          <p:spTgt spid="8">
                                            <p:txEl>
                                              <p:pRg st="3" end="3"/>
                                            </p:txEl>
                                          </p:spTgt>
                                        </p:tgtEl>
                                        <p:attrNameLst>
                                          <p:attrName>ppt_x</p:attrName>
                                        </p:attrNameLst>
                                      </p:cBhvr>
                                      <p:tavLst>
                                        <p:tav tm="0">
                                          <p:val>
                                            <p:strVal val="#ppt_x+0.4"/>
                                          </p:val>
                                        </p:tav>
                                        <p:tav tm="100000">
                                          <p:val>
                                            <p:strVal val="#ppt_x-0.05"/>
                                          </p:val>
                                        </p:tav>
                                      </p:tavLst>
                                    </p:anim>
                                    <p:anim calcmode="lin" valueType="num">
                                      <p:cBhvr>
                                        <p:cTn id="34" dur="1600" decel="100000" fill="hold"/>
                                        <p:tgtEl>
                                          <p:spTgt spid="8">
                                            <p:txEl>
                                              <p:pRg st="3" end="3"/>
                                            </p:txEl>
                                          </p:spTgt>
                                        </p:tgtEl>
                                        <p:attrNameLst>
                                          <p:attrName>ppt_y</p:attrName>
                                        </p:attrNameLst>
                                      </p:cBhvr>
                                      <p:tavLst>
                                        <p:tav tm="0">
                                          <p:val>
                                            <p:strVal val="#ppt_y-0.4"/>
                                          </p:val>
                                        </p:tav>
                                        <p:tav tm="100000">
                                          <p:val>
                                            <p:strVal val="#ppt_y+0.1"/>
                                          </p:val>
                                        </p:tav>
                                      </p:tavLst>
                                    </p:anim>
                                    <p:anim calcmode="lin" valueType="num">
                                      <p:cBhvr>
                                        <p:cTn id="35" dur="400" accel="100000" fill="hold">
                                          <p:stCondLst>
                                            <p:cond delay="1600"/>
                                          </p:stCondLst>
                                        </p:cTn>
                                        <p:tgtEl>
                                          <p:spTgt spid="8">
                                            <p:txEl>
                                              <p:pRg st="3" end="3"/>
                                            </p:txEl>
                                          </p:spTgt>
                                        </p:tgtEl>
                                        <p:attrNameLst>
                                          <p:attrName>ppt_x</p:attrName>
                                        </p:attrNameLst>
                                      </p:cBhvr>
                                      <p:tavLst>
                                        <p:tav tm="0">
                                          <p:val>
                                            <p:strVal val="#ppt_x-0.05"/>
                                          </p:val>
                                        </p:tav>
                                        <p:tav tm="100000">
                                          <p:val>
                                            <p:strVal val="#ppt_x"/>
                                          </p:val>
                                        </p:tav>
                                      </p:tavLst>
                                    </p:anim>
                                    <p:anim calcmode="lin" valueType="num">
                                      <p:cBhvr>
                                        <p:cTn id="36" dur="400" accel="100000" fill="hold">
                                          <p:stCondLst>
                                            <p:cond delay="1600"/>
                                          </p:stCondLst>
                                        </p:cTn>
                                        <p:tgtEl>
                                          <p:spTgt spid="8">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descr="F:\BACKGROUND PPT\p11.jpg"/>
          <p:cNvPicPr>
            <a:picLocks noChangeAspect="1" noChangeArrowheads="1"/>
          </p:cNvPicPr>
          <p:nvPr/>
        </p:nvPicPr>
        <p:blipFill>
          <a:blip r:embed="rId3"/>
          <a:srcRect/>
          <a:stretch>
            <a:fillRect/>
          </a:stretch>
        </p:blipFill>
        <p:spPr bwMode="auto">
          <a:xfrm>
            <a:off x="0" y="0"/>
            <a:ext cx="9143999" cy="6857999"/>
          </a:xfrm>
          <a:prstGeom prst="rect">
            <a:avLst/>
          </a:prstGeom>
          <a:noFill/>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57200" y="285728"/>
            <a:ext cx="8229600" cy="5840435"/>
          </a:xfrm>
        </p:spPr>
        <p:txBody>
          <a:bodyPr/>
          <a:lstStyle/>
          <a:p>
            <a:pPr algn="just">
              <a:buFont typeface="Wingdings" pitchFamily="2" charset="2"/>
              <a:buChar char="v"/>
            </a:pPr>
            <a:r>
              <a:rPr lang="id-ID" dirty="0" smtClean="0"/>
              <a:t>Row Heading (Kepala garis), adalah penunjuk lokasi baris pada lembar kerja yang aktif. Row Heading juga berfungsi sebagai salah satu bagian dari penunjuk sel (akan dibahas setelah ini). Jumlah baris yang disediakan oleh Excel 2000 adalah 65.536 baris.</a:t>
            </a:r>
          </a:p>
          <a:p>
            <a:pPr algn="just"/>
            <a:endParaRPr lang="id-ID" dirty="0" smtClean="0"/>
          </a:p>
          <a:p>
            <a:pPr algn="just"/>
            <a:endParaRPr lang="id-ID" dirty="0" smtClean="0"/>
          </a:p>
          <a:p>
            <a:pPr>
              <a:buNone/>
            </a:pPr>
            <a:r>
              <a:rPr lang="id-ID" b="1" dirty="0" smtClean="0"/>
              <a:t>  			</a:t>
            </a:r>
          </a:p>
          <a:p>
            <a:pPr>
              <a:buNone/>
            </a:pPr>
            <a:r>
              <a:rPr lang="id-ID" b="1" dirty="0"/>
              <a:t>	</a:t>
            </a:r>
            <a:r>
              <a:rPr lang="id-ID" b="1" dirty="0" smtClean="0"/>
              <a:t>		Gambar 3.6. Row Heading</a:t>
            </a:r>
            <a:endParaRPr lang="id-ID" dirty="0" smtClean="0"/>
          </a:p>
          <a:p>
            <a:endParaRPr lang="id-ID" dirty="0"/>
          </a:p>
        </p:txBody>
      </p:sp>
      <p:pic>
        <p:nvPicPr>
          <p:cNvPr id="6" name="Picture 2"/>
          <p:cNvPicPr>
            <a:picLocks noChangeAspect="1" noChangeArrowheads="1"/>
          </p:cNvPicPr>
          <p:nvPr/>
        </p:nvPicPr>
        <p:blipFill>
          <a:blip r:embed="rId4"/>
          <a:srcRect/>
          <a:stretch>
            <a:fillRect/>
          </a:stretch>
        </p:blipFill>
        <p:spPr bwMode="auto">
          <a:xfrm>
            <a:off x="3857620" y="3357562"/>
            <a:ext cx="1071570" cy="1500198"/>
          </a:xfrm>
          <a:prstGeom prst="rect">
            <a:avLst/>
          </a:prstGeom>
          <a:noFill/>
          <a:ln w="9525">
            <a:noFill/>
            <a:miter lim="800000"/>
            <a:headEnd/>
            <a:tailEnd/>
          </a:ln>
          <a:effectLst/>
        </p:spPr>
      </p:pic>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3" end="3"/>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4" end="4"/>
                                            </p:txEl>
                                          </p:spTgt>
                                        </p:tgtEl>
                                      </p:cBhvr>
                                    </p:animEffect>
                                  </p:childTnLst>
                                </p:cTn>
                              </p:par>
                              <p:par>
                                <p:cTn id="20" presetID="7" presetClass="path" presetSubtype="0" accel="50000" decel="50000" fill="hold" nodeType="withEffect">
                                  <p:stCondLst>
                                    <p:cond delay="0"/>
                                  </p:stCondLst>
                                  <p:childTnLst>
                                    <p:animMotion origin="layout" path="M 0 0  L 0.25 0  L 0.25 0.33302  L 0 0.33302  L 0 0  Z" pathEditMode="relative" ptsTypes="">
                                      <p:cBhvr>
                                        <p:cTn id="21"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eni\Documents\BACKGROUND PPT\p72.jpg"/>
          <p:cNvPicPr>
            <a:picLocks noChangeAspect="1" noChangeArrowheads="1"/>
          </p:cNvPicPr>
          <p:nvPr/>
        </p:nvPicPr>
        <p:blipFill>
          <a:blip r:embed="rId3"/>
          <a:srcRect/>
          <a:stretch>
            <a:fillRect/>
          </a:stretch>
        </p:blipFill>
        <p:spPr bwMode="auto">
          <a:xfrm>
            <a:off x="0" y="0"/>
            <a:ext cx="9143999" cy="685799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 name="Title 1"/>
          <p:cNvSpPr>
            <a:spLocks noGrp="1"/>
          </p:cNvSpPr>
          <p:nvPr>
            <p:ph type="title"/>
          </p:nvPr>
        </p:nvSpPr>
        <p:spPr>
          <a:xfrm>
            <a:off x="-928726" y="500042"/>
            <a:ext cx="8229600" cy="1143000"/>
          </a:xfrm>
        </p:spPr>
        <p:txBody>
          <a:bodyPr/>
          <a:lstStyle/>
          <a:p>
            <a:r>
              <a:rPr lang="id-ID" b="1" dirty="0" smtClean="0"/>
              <a:t>28. Mencetak Lembar Kerja</a:t>
            </a:r>
            <a:endParaRPr lang="id-ID" dirty="0"/>
          </a:p>
        </p:txBody>
      </p:sp>
      <p:sp>
        <p:nvSpPr>
          <p:cNvPr id="3" name="Content Placeholder 2"/>
          <p:cNvSpPr>
            <a:spLocks noGrp="1"/>
          </p:cNvSpPr>
          <p:nvPr>
            <p:ph idx="1"/>
          </p:nvPr>
        </p:nvSpPr>
        <p:spPr>
          <a:xfrm>
            <a:off x="285720" y="2143116"/>
            <a:ext cx="6686568" cy="4525963"/>
          </a:xfrm>
        </p:spPr>
        <p:txBody>
          <a:bodyPr>
            <a:normAutofit fontScale="92500"/>
          </a:bodyPr>
          <a:lstStyle/>
          <a:p>
            <a:pPr>
              <a:buNone/>
            </a:pPr>
            <a:r>
              <a:rPr lang="id-ID" dirty="0" smtClean="0"/>
              <a:t>Langkah-langkah mencetak lembar kerja ;</a:t>
            </a:r>
          </a:p>
          <a:p>
            <a:pPr>
              <a:buNone/>
            </a:pPr>
            <a:r>
              <a:rPr lang="id-ID" dirty="0" smtClean="0"/>
              <a:t>a. Jika ingin mencetak range tertentu dari data maka sorotlah terlebih dahulu range yang akan dicetak, kalau tidak langsung kelangkah berikutnya.</a:t>
            </a:r>
          </a:p>
          <a:p>
            <a:pPr>
              <a:buNone/>
            </a:pPr>
            <a:r>
              <a:rPr lang="id-ID" dirty="0" smtClean="0"/>
              <a:t>b. Pilih menu File dan klik Print, maka kota dialog pencetakan akanditampilkan seperti berikut ;</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par>
                                <p:cTn id="11" presetID="34" presetClass="emph" presetSubtype="0" fill="hold" grpId="0" nodeType="withEffect">
                                  <p:stCondLst>
                                    <p:cond delay="0"/>
                                  </p:stCondLst>
                                  <p:iterate type="lt">
                                    <p:tmPct val="10000"/>
                                  </p:iterate>
                                  <p:childTnLst>
                                    <p:animMotion origin="layout" path="M 0.0 0.0 L 0.0 -0.07213" pathEditMode="relative" ptsTypes="">
                                      <p:cBhvr>
                                        <p:cTn id="12" dur="1000" accel="50000" decel="50000" autoRev="1" fill="hold">
                                          <p:stCondLst>
                                            <p:cond delay="0"/>
                                          </p:stCondLst>
                                        </p:cTn>
                                        <p:tgtEl>
                                          <p:spTgt spid="3">
                                            <p:txEl>
                                              <p:pRg st="0" end="0"/>
                                            </p:txEl>
                                          </p:spTgt>
                                        </p:tgtEl>
                                        <p:attrNameLst>
                                          <p:attrName>ppt_x</p:attrName>
                                          <p:attrName>ppt_y</p:attrName>
                                        </p:attrNameLst>
                                      </p:cBhvr>
                                    </p:animMotion>
                                    <p:animRot by="1500000">
                                      <p:cBhvr>
                                        <p:cTn id="13" dur="500" fill="hold">
                                          <p:stCondLst>
                                            <p:cond delay="0"/>
                                          </p:stCondLst>
                                        </p:cTn>
                                        <p:tgtEl>
                                          <p:spTgt spid="3">
                                            <p:txEl>
                                              <p:pRg st="0" end="0"/>
                                            </p:txEl>
                                          </p:spTgt>
                                        </p:tgtEl>
                                        <p:attrNameLst>
                                          <p:attrName>r</p:attrName>
                                        </p:attrNameLst>
                                      </p:cBhvr>
                                    </p:animRot>
                                    <p:animRot by="-1500000">
                                      <p:cBhvr>
                                        <p:cTn id="14" dur="500" fill="hold">
                                          <p:stCondLst>
                                            <p:cond delay="500"/>
                                          </p:stCondLst>
                                        </p:cTn>
                                        <p:tgtEl>
                                          <p:spTgt spid="3">
                                            <p:txEl>
                                              <p:pRg st="0" end="0"/>
                                            </p:txEl>
                                          </p:spTgt>
                                        </p:tgtEl>
                                        <p:attrNameLst>
                                          <p:attrName>r</p:attrName>
                                        </p:attrNameLst>
                                      </p:cBhvr>
                                    </p:animRot>
                                    <p:animRot by="-1500000">
                                      <p:cBhvr>
                                        <p:cTn id="15" dur="500" fill="hold">
                                          <p:stCondLst>
                                            <p:cond delay="1000"/>
                                          </p:stCondLst>
                                        </p:cTn>
                                        <p:tgtEl>
                                          <p:spTgt spid="3">
                                            <p:txEl>
                                              <p:pRg st="0" end="0"/>
                                            </p:txEl>
                                          </p:spTgt>
                                        </p:tgtEl>
                                        <p:attrNameLst>
                                          <p:attrName>r</p:attrName>
                                        </p:attrNameLst>
                                      </p:cBhvr>
                                    </p:animRot>
                                    <p:animRot by="1500000">
                                      <p:cBhvr>
                                        <p:cTn id="16" dur="500" fill="hold">
                                          <p:stCondLst>
                                            <p:cond delay="1500"/>
                                          </p:stCondLst>
                                        </p:cTn>
                                        <p:tgtEl>
                                          <p:spTgt spid="3">
                                            <p:txEl>
                                              <p:pRg st="0" end="0"/>
                                            </p:txEl>
                                          </p:spTgt>
                                        </p:tgtEl>
                                        <p:attrNameLst>
                                          <p:attrName>r</p:attrName>
                                        </p:attrNameLst>
                                      </p:cBhvr>
                                    </p:animRot>
                                  </p:childTnLst>
                                </p:cTn>
                              </p:par>
                              <p:par>
                                <p:cTn id="17" presetID="34" presetClass="emph" presetSubtype="0" fill="hold" grpId="0" nodeType="withEffect">
                                  <p:stCondLst>
                                    <p:cond delay="0"/>
                                  </p:stCondLst>
                                  <p:iterate type="lt">
                                    <p:tmPct val="10000"/>
                                  </p:iterate>
                                  <p:childTnLst>
                                    <p:animMotion origin="layout" path="M 0.0 0.0 L 0.0 -0.07213" pathEditMode="relative" ptsTypes="">
                                      <p:cBhvr>
                                        <p:cTn id="18" dur="1000" accel="50000" decel="50000" autoRev="1" fill="hold">
                                          <p:stCondLst>
                                            <p:cond delay="0"/>
                                          </p:stCondLst>
                                        </p:cTn>
                                        <p:tgtEl>
                                          <p:spTgt spid="3">
                                            <p:txEl>
                                              <p:pRg st="1" end="1"/>
                                            </p:txEl>
                                          </p:spTgt>
                                        </p:tgtEl>
                                        <p:attrNameLst>
                                          <p:attrName>ppt_x</p:attrName>
                                          <p:attrName>ppt_y</p:attrName>
                                        </p:attrNameLst>
                                      </p:cBhvr>
                                    </p:animMotion>
                                    <p:animRot by="1500000">
                                      <p:cBhvr>
                                        <p:cTn id="19" dur="500" fill="hold">
                                          <p:stCondLst>
                                            <p:cond delay="0"/>
                                          </p:stCondLst>
                                        </p:cTn>
                                        <p:tgtEl>
                                          <p:spTgt spid="3">
                                            <p:txEl>
                                              <p:pRg st="1" end="1"/>
                                            </p:txEl>
                                          </p:spTgt>
                                        </p:tgtEl>
                                        <p:attrNameLst>
                                          <p:attrName>r</p:attrName>
                                        </p:attrNameLst>
                                      </p:cBhvr>
                                    </p:animRot>
                                    <p:animRot by="-1500000">
                                      <p:cBhvr>
                                        <p:cTn id="20" dur="500" fill="hold">
                                          <p:stCondLst>
                                            <p:cond delay="500"/>
                                          </p:stCondLst>
                                        </p:cTn>
                                        <p:tgtEl>
                                          <p:spTgt spid="3">
                                            <p:txEl>
                                              <p:pRg st="1" end="1"/>
                                            </p:txEl>
                                          </p:spTgt>
                                        </p:tgtEl>
                                        <p:attrNameLst>
                                          <p:attrName>r</p:attrName>
                                        </p:attrNameLst>
                                      </p:cBhvr>
                                    </p:animRot>
                                    <p:animRot by="-1500000">
                                      <p:cBhvr>
                                        <p:cTn id="21" dur="500" fill="hold">
                                          <p:stCondLst>
                                            <p:cond delay="1000"/>
                                          </p:stCondLst>
                                        </p:cTn>
                                        <p:tgtEl>
                                          <p:spTgt spid="3">
                                            <p:txEl>
                                              <p:pRg st="1" end="1"/>
                                            </p:txEl>
                                          </p:spTgt>
                                        </p:tgtEl>
                                        <p:attrNameLst>
                                          <p:attrName>r</p:attrName>
                                        </p:attrNameLst>
                                      </p:cBhvr>
                                    </p:animRot>
                                    <p:animRot by="1500000">
                                      <p:cBhvr>
                                        <p:cTn id="22" dur="500" fill="hold">
                                          <p:stCondLst>
                                            <p:cond delay="1500"/>
                                          </p:stCondLst>
                                        </p:cTn>
                                        <p:tgtEl>
                                          <p:spTgt spid="3">
                                            <p:txEl>
                                              <p:pRg st="1" end="1"/>
                                            </p:txEl>
                                          </p:spTgt>
                                        </p:tgtEl>
                                        <p:attrNameLst>
                                          <p:attrName>r</p:attrName>
                                        </p:attrNameLst>
                                      </p:cBhvr>
                                    </p:animRot>
                                  </p:childTnLst>
                                </p:cTn>
                              </p:par>
                              <p:par>
                                <p:cTn id="23" presetID="34" presetClass="emph" presetSubtype="0" fill="hold" grpId="0" nodeType="withEffect">
                                  <p:stCondLst>
                                    <p:cond delay="0"/>
                                  </p:stCondLst>
                                  <p:iterate type="lt">
                                    <p:tmPct val="10000"/>
                                  </p:iterate>
                                  <p:childTnLst>
                                    <p:animMotion origin="layout" path="M 0.0 0.0 L 0.0 -0.07213" pathEditMode="relative" ptsTypes="">
                                      <p:cBhvr>
                                        <p:cTn id="24" dur="1000" accel="50000" decel="50000" autoRev="1" fill="hold">
                                          <p:stCondLst>
                                            <p:cond delay="0"/>
                                          </p:stCondLst>
                                        </p:cTn>
                                        <p:tgtEl>
                                          <p:spTgt spid="3">
                                            <p:txEl>
                                              <p:pRg st="2" end="2"/>
                                            </p:txEl>
                                          </p:spTgt>
                                        </p:tgtEl>
                                        <p:attrNameLst>
                                          <p:attrName>ppt_x</p:attrName>
                                          <p:attrName>ppt_y</p:attrName>
                                        </p:attrNameLst>
                                      </p:cBhvr>
                                    </p:animMotion>
                                    <p:animRot by="1500000">
                                      <p:cBhvr>
                                        <p:cTn id="25" dur="500" fill="hold">
                                          <p:stCondLst>
                                            <p:cond delay="0"/>
                                          </p:stCondLst>
                                        </p:cTn>
                                        <p:tgtEl>
                                          <p:spTgt spid="3">
                                            <p:txEl>
                                              <p:pRg st="2" end="2"/>
                                            </p:txEl>
                                          </p:spTgt>
                                        </p:tgtEl>
                                        <p:attrNameLst>
                                          <p:attrName>r</p:attrName>
                                        </p:attrNameLst>
                                      </p:cBhvr>
                                    </p:animRot>
                                    <p:animRot by="-1500000">
                                      <p:cBhvr>
                                        <p:cTn id="26" dur="500" fill="hold">
                                          <p:stCondLst>
                                            <p:cond delay="500"/>
                                          </p:stCondLst>
                                        </p:cTn>
                                        <p:tgtEl>
                                          <p:spTgt spid="3">
                                            <p:txEl>
                                              <p:pRg st="2" end="2"/>
                                            </p:txEl>
                                          </p:spTgt>
                                        </p:tgtEl>
                                        <p:attrNameLst>
                                          <p:attrName>r</p:attrName>
                                        </p:attrNameLst>
                                      </p:cBhvr>
                                    </p:animRot>
                                    <p:animRot by="-1500000">
                                      <p:cBhvr>
                                        <p:cTn id="27" dur="500" fill="hold">
                                          <p:stCondLst>
                                            <p:cond delay="1000"/>
                                          </p:stCondLst>
                                        </p:cTn>
                                        <p:tgtEl>
                                          <p:spTgt spid="3">
                                            <p:txEl>
                                              <p:pRg st="2" end="2"/>
                                            </p:txEl>
                                          </p:spTgt>
                                        </p:tgtEl>
                                        <p:attrNameLst>
                                          <p:attrName>r</p:attrName>
                                        </p:attrNameLst>
                                      </p:cBhvr>
                                    </p:animRot>
                                    <p:animRot by="1500000">
                                      <p:cBhvr>
                                        <p:cTn id="28" dur="500" fill="hold">
                                          <p:stCondLst>
                                            <p:cond delay="150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heni\Documents\BACKGROUND PPT\p24.jpg"/>
          <p:cNvPicPr>
            <a:picLocks noChangeAspect="1" noChangeArrowheads="1"/>
          </p:cNvPicPr>
          <p:nvPr/>
        </p:nvPicPr>
        <p:blipFill>
          <a:blip r:embed="rId3"/>
          <a:srcRect/>
          <a:stretch>
            <a:fillRect/>
          </a:stretch>
        </p:blipFill>
        <p:spPr bwMode="auto">
          <a:xfrm>
            <a:off x="0" y="0"/>
            <a:ext cx="9143999" cy="685799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 name="Title 1"/>
          <p:cNvSpPr>
            <a:spLocks noGrp="1"/>
          </p:cNvSpPr>
          <p:nvPr>
            <p:ph type="title"/>
          </p:nvPr>
        </p:nvSpPr>
        <p:spPr/>
        <p:txBody>
          <a:bodyPr/>
          <a:lstStyle/>
          <a:p>
            <a:endParaRPr lang="id-ID" dirty="0"/>
          </a:p>
        </p:txBody>
      </p:sp>
      <p:pic>
        <p:nvPicPr>
          <p:cNvPr id="4099" name="Picture 3"/>
          <p:cNvPicPr>
            <a:picLocks noGrp="1" noChangeAspect="1" noChangeArrowheads="1"/>
          </p:cNvPicPr>
          <p:nvPr>
            <p:ph idx="1"/>
          </p:nvPr>
        </p:nvPicPr>
        <p:blipFill>
          <a:blip r:embed="rId4"/>
          <a:srcRect/>
          <a:stretch>
            <a:fillRect/>
          </a:stretch>
        </p:blipFill>
        <p:spPr bwMode="auto">
          <a:xfrm>
            <a:off x="1714480" y="357166"/>
            <a:ext cx="6072230" cy="4572032"/>
          </a:xfrm>
          <a:prstGeom prst="rect">
            <a:avLst/>
          </a:prstGeom>
          <a:noFill/>
          <a:ln w="9525">
            <a:noFill/>
            <a:miter lim="800000"/>
            <a:headEnd/>
            <a:tailEnd/>
          </a:ln>
          <a:effectLst/>
        </p:spPr>
      </p:pic>
      <p:sp>
        <p:nvSpPr>
          <p:cNvPr id="6" name="Rectangle 5"/>
          <p:cNvSpPr/>
          <p:nvPr/>
        </p:nvSpPr>
        <p:spPr>
          <a:xfrm>
            <a:off x="2857488" y="5357826"/>
            <a:ext cx="3252750" cy="369332"/>
          </a:xfrm>
          <a:prstGeom prst="rect">
            <a:avLst/>
          </a:prstGeom>
        </p:spPr>
        <p:txBody>
          <a:bodyPr wrap="none">
            <a:spAutoFit/>
          </a:bodyPr>
          <a:lstStyle/>
          <a:p>
            <a:r>
              <a:rPr lang="id-ID" b="1" dirty="0" smtClean="0"/>
              <a:t>Gambar 3.38. Kotak Dialog Print</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3" presetClass="emph" presetSubtype="0" fill="remove" nodeType="withEffect">
                                  <p:stCondLst>
                                    <p:cond delay="0"/>
                                  </p:stCondLst>
                                  <p:childTnLst>
                                    <p:animClr clrSpc="rgb">
                                      <p:cBhvr override="childStyle">
                                        <p:cTn id="6" dur="1500" accel="50000" autoRev="1" fill="hold" tmFilter="0, 0; .33333, 1; 1, 1">
                                          <p:stCondLst>
                                            <p:cond delay="0"/>
                                          </p:stCondLst>
                                        </p:cTn>
                                        <p:tgtEl>
                                          <p:spTgt spid="4099"/>
                                        </p:tgtEl>
                                        <p:attrNameLst>
                                          <p:attrName>style.color</p:attrName>
                                        </p:attrNameLst>
                                      </p:cBhvr>
                                      <p:to>
                                        <a:schemeClr val="accent2"/>
                                      </p:to>
                                    </p:animClr>
                                    <p:animClr clrSpc="rgb">
                                      <p:cBhvr>
                                        <p:cTn id="7" dur="1500" accel="50000" autoRev="1" fill="hold" tmFilter="0, 0; .33333, 1; 1, 1">
                                          <p:stCondLst>
                                            <p:cond delay="0"/>
                                          </p:stCondLst>
                                        </p:cTn>
                                        <p:tgtEl>
                                          <p:spTgt spid="4099"/>
                                        </p:tgtEl>
                                        <p:attrNameLst>
                                          <p:attrName>fillcolor</p:attrName>
                                        </p:attrNameLst>
                                      </p:cBhvr>
                                      <p:to>
                                        <a:schemeClr val="accent2"/>
                                      </p:to>
                                    </p:animClr>
                                    <p:set>
                                      <p:cBhvr>
                                        <p:cTn id="8" dur="3000" fill="hold"/>
                                        <p:tgtEl>
                                          <p:spTgt spid="4099"/>
                                        </p:tgtEl>
                                        <p:attrNameLst>
                                          <p:attrName>fill.type</p:attrName>
                                        </p:attrNameLst>
                                      </p:cBhvr>
                                      <p:to>
                                        <p:strVal val="solid"/>
                                      </p:to>
                                    </p:set>
                                    <p:set>
                                      <p:cBhvr>
                                        <p:cTn id="9" dur="3000" fill="hold"/>
                                        <p:tgtEl>
                                          <p:spTgt spid="4099"/>
                                        </p:tgtEl>
                                        <p:attrNameLst>
                                          <p:attrName>fill.on</p:attrName>
                                        </p:attrNameLst>
                                      </p:cBhvr>
                                      <p:to>
                                        <p:strVal val="true"/>
                                      </p:to>
                                    </p:set>
                                    <p:animScale>
                                      <p:cBhvr>
                                        <p:cTn id="10" dur="1500" accel="50000" autoRev="1" fill="hold" tmFilter="0, 0; .33333, 1; 1, 1">
                                          <p:stCondLst>
                                            <p:cond delay="0"/>
                                          </p:stCondLst>
                                        </p:cTn>
                                        <p:tgtEl>
                                          <p:spTgt spid="4099"/>
                                        </p:tgtEl>
                                      </p:cBhvr>
                                      <p:from x="100000" y="100000"/>
                                      <p:to x="100000" y="140000"/>
                                    </p:animScale>
                                  </p:childTnLst>
                                </p:cTn>
                              </p:par>
                              <p:par>
                                <p:cTn id="11" presetID="29" presetClass="entr" presetSubtype="0" fill="hold" nodeType="withEffect">
                                  <p:stCondLst>
                                    <p:cond delay="0"/>
                                  </p:stCondLst>
                                  <p:childTnLst>
                                    <p:set>
                                      <p:cBhvr>
                                        <p:cTn id="12" dur="1" fill="hold">
                                          <p:stCondLst>
                                            <p:cond delay="0"/>
                                          </p:stCondLst>
                                        </p:cTn>
                                        <p:tgtEl>
                                          <p:spTgt spid="4099"/>
                                        </p:tgtEl>
                                        <p:attrNameLst>
                                          <p:attrName>style.visibility</p:attrName>
                                        </p:attrNameLst>
                                      </p:cBhvr>
                                      <p:to>
                                        <p:strVal val="visible"/>
                                      </p:to>
                                    </p:set>
                                    <p:anim calcmode="lin" valueType="num">
                                      <p:cBhvr>
                                        <p:cTn id="13" dur="1000" fill="hold"/>
                                        <p:tgtEl>
                                          <p:spTgt spid="4099"/>
                                        </p:tgtEl>
                                        <p:attrNameLst>
                                          <p:attrName>ppt_x</p:attrName>
                                        </p:attrNameLst>
                                      </p:cBhvr>
                                      <p:tavLst>
                                        <p:tav tm="0">
                                          <p:val>
                                            <p:strVal val="#ppt_x-.2"/>
                                          </p:val>
                                        </p:tav>
                                        <p:tav tm="100000">
                                          <p:val>
                                            <p:strVal val="#ppt_x"/>
                                          </p:val>
                                        </p:tav>
                                      </p:tavLst>
                                    </p:anim>
                                    <p:anim calcmode="lin" valueType="num">
                                      <p:cBhvr>
                                        <p:cTn id="14" dur="1000" fill="hold"/>
                                        <p:tgtEl>
                                          <p:spTgt spid="4099"/>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099"/>
                                        </p:tgtEl>
                                      </p:cBhvr>
                                    </p:animEffect>
                                  </p:childTnLst>
                                </p:cTn>
                              </p:par>
                              <p:par>
                                <p:cTn id="16" presetID="26"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80">
                                          <p:stCondLst>
                                            <p:cond delay="0"/>
                                          </p:stCondLst>
                                        </p:cTn>
                                        <p:tgtEl>
                                          <p:spTgt spid="6"/>
                                        </p:tgtEl>
                                      </p:cBhvr>
                                    </p:animEffect>
                                    <p:anim calcmode="lin" valueType="num">
                                      <p:cBhvr>
                                        <p:cTn id="19"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4" dur="26">
                                          <p:stCondLst>
                                            <p:cond delay="650"/>
                                          </p:stCondLst>
                                        </p:cTn>
                                        <p:tgtEl>
                                          <p:spTgt spid="6"/>
                                        </p:tgtEl>
                                      </p:cBhvr>
                                      <p:to x="100000" y="60000"/>
                                    </p:animScale>
                                    <p:animScale>
                                      <p:cBhvr>
                                        <p:cTn id="25" dur="166" decel="50000">
                                          <p:stCondLst>
                                            <p:cond delay="676"/>
                                          </p:stCondLst>
                                        </p:cTn>
                                        <p:tgtEl>
                                          <p:spTgt spid="6"/>
                                        </p:tgtEl>
                                      </p:cBhvr>
                                      <p:to x="100000" y="100000"/>
                                    </p:animScale>
                                    <p:animScale>
                                      <p:cBhvr>
                                        <p:cTn id="26" dur="26">
                                          <p:stCondLst>
                                            <p:cond delay="1312"/>
                                          </p:stCondLst>
                                        </p:cTn>
                                        <p:tgtEl>
                                          <p:spTgt spid="6"/>
                                        </p:tgtEl>
                                      </p:cBhvr>
                                      <p:to x="100000" y="80000"/>
                                    </p:animScale>
                                    <p:animScale>
                                      <p:cBhvr>
                                        <p:cTn id="27" dur="166" decel="50000">
                                          <p:stCondLst>
                                            <p:cond delay="1338"/>
                                          </p:stCondLst>
                                        </p:cTn>
                                        <p:tgtEl>
                                          <p:spTgt spid="6"/>
                                        </p:tgtEl>
                                      </p:cBhvr>
                                      <p:to x="100000" y="100000"/>
                                    </p:animScale>
                                    <p:animScale>
                                      <p:cBhvr>
                                        <p:cTn id="28" dur="26">
                                          <p:stCondLst>
                                            <p:cond delay="1642"/>
                                          </p:stCondLst>
                                        </p:cTn>
                                        <p:tgtEl>
                                          <p:spTgt spid="6"/>
                                        </p:tgtEl>
                                      </p:cBhvr>
                                      <p:to x="100000" y="90000"/>
                                    </p:animScale>
                                    <p:animScale>
                                      <p:cBhvr>
                                        <p:cTn id="29" dur="166" decel="50000">
                                          <p:stCondLst>
                                            <p:cond delay="1668"/>
                                          </p:stCondLst>
                                        </p:cTn>
                                        <p:tgtEl>
                                          <p:spTgt spid="6"/>
                                        </p:tgtEl>
                                      </p:cBhvr>
                                      <p:to x="100000" y="100000"/>
                                    </p:animScale>
                                    <p:animScale>
                                      <p:cBhvr>
                                        <p:cTn id="30" dur="26">
                                          <p:stCondLst>
                                            <p:cond delay="1808"/>
                                          </p:stCondLst>
                                        </p:cTn>
                                        <p:tgtEl>
                                          <p:spTgt spid="6"/>
                                        </p:tgtEl>
                                      </p:cBhvr>
                                      <p:to x="100000" y="95000"/>
                                    </p:animScale>
                                    <p:animScale>
                                      <p:cBhvr>
                                        <p:cTn id="31"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Users\heni\Documents\BACKGROUND PPT\p23.jpg"/>
          <p:cNvPicPr>
            <a:picLocks noChangeAspect="1" noChangeArrowheads="1"/>
          </p:cNvPicPr>
          <p:nvPr/>
        </p:nvPicPr>
        <p:blipFill>
          <a:blip r:embed="rId3"/>
          <a:srcRect/>
          <a:stretch>
            <a:fillRect/>
          </a:stretch>
        </p:blipFill>
        <p:spPr bwMode="auto">
          <a:xfrm>
            <a:off x="-285784" y="0"/>
            <a:ext cx="9429784" cy="68580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1142976" y="0"/>
            <a:ext cx="8001024" cy="6572272"/>
          </a:xfrm>
        </p:spPr>
        <p:style>
          <a:lnRef idx="3">
            <a:schemeClr val="lt1"/>
          </a:lnRef>
          <a:fillRef idx="1">
            <a:schemeClr val="accent6"/>
          </a:fillRef>
          <a:effectRef idx="1">
            <a:schemeClr val="accent6"/>
          </a:effectRef>
          <a:fontRef idx="minor">
            <a:schemeClr val="lt1"/>
          </a:fontRef>
        </p:style>
        <p:txBody>
          <a:bodyPr>
            <a:normAutofit/>
          </a:bodyPr>
          <a:lstStyle/>
          <a:p>
            <a:pPr algn="just">
              <a:buNone/>
            </a:pPr>
            <a:r>
              <a:rPr lang="id-ID" sz="2800" dirty="0" smtClean="0"/>
              <a:t>c. Pilihan Name diisi denga jenis printer yang terpasang pada komputer saat ini.</a:t>
            </a:r>
          </a:p>
          <a:p>
            <a:pPr algn="just">
              <a:buNone/>
            </a:pPr>
            <a:r>
              <a:rPr lang="id-ID" sz="2800" dirty="0" smtClean="0"/>
              <a:t>d. Pilihan Print Range digunakan untuk menentukan range data yang akan</a:t>
            </a:r>
            <a:r>
              <a:rPr lang="nb-NO" sz="2800" dirty="0" smtClean="0"/>
              <a:t>dicetak, apakah keseluruhan (All) atau range tertentu dari halaman (from)</a:t>
            </a:r>
            <a:r>
              <a:rPr lang="id-ID" sz="2800" dirty="0" smtClean="0"/>
              <a:t> </a:t>
            </a:r>
            <a:r>
              <a:rPr lang="fi-FI" sz="2800" dirty="0" smtClean="0"/>
              <a:t>tertentu sampai kehalaman tertentu. Misal halaman 1 sampai dengan 5,</a:t>
            </a:r>
            <a:r>
              <a:rPr lang="id-ID" sz="2800" dirty="0" smtClean="0"/>
              <a:t> </a:t>
            </a:r>
            <a:r>
              <a:rPr lang="pl-PL" sz="2800" dirty="0" smtClean="0"/>
              <a:t>maka isilah 1 pada kotak from dan 5 pada kotak to.</a:t>
            </a:r>
          </a:p>
          <a:p>
            <a:pPr algn="just">
              <a:buNone/>
            </a:pPr>
            <a:r>
              <a:rPr lang="id-ID" sz="2800" dirty="0" smtClean="0"/>
              <a:t>e. Pilihan Print What digunakan untuk menetukan data yang akan dicetak, apakah data yang disorot saja (selection), seluruh isi lembar kerja yang aktif (Active Sheet(s)) atau ingin mencetak seluruh lembar kerja yang ada pada buku kerja yang aktif saat ini</a:t>
            </a:r>
            <a:endParaRPr lang="id-ID" sz="2800"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from="(-#ppt_w/2)" to="(#ppt_x)" calcmode="lin" valueType="num">
                                      <p:cBhvr>
                                        <p:cTn id="7" dur="1200" fill="hold">
                                          <p:stCondLst>
                                            <p:cond delay="0"/>
                                          </p:stCondLst>
                                        </p:cTn>
                                        <p:tgtEl>
                                          <p:spTgt spid="3">
                                            <p:bg/>
                                          </p:spTgt>
                                        </p:tgtEl>
                                        <p:attrNameLst>
                                          <p:attrName>ppt_x</p:attrName>
                                        </p:attrNameLst>
                                      </p:cBhvr>
                                    </p:anim>
                                    <p:anim from="0" to="-1.0" calcmode="lin" valueType="num">
                                      <p:cBhvr>
                                        <p:cTn id="8" dur="400" decel="50000" autoRev="1" fill="hold">
                                          <p:stCondLst>
                                            <p:cond delay="1200"/>
                                          </p:stCondLst>
                                        </p:cTn>
                                        <p:tgtEl>
                                          <p:spTgt spid="3">
                                            <p:bg/>
                                          </p:spTgt>
                                        </p:tgtEl>
                                        <p:attrNameLst>
                                          <p:attrName>xshear</p:attrName>
                                        </p:attrNameLst>
                                      </p:cBhvr>
                                    </p:anim>
                                    <p:animScale>
                                      <p:cBhvr>
                                        <p:cTn id="9" dur="400" decel="100000" autoRev="1" fill="hold">
                                          <p:stCondLst>
                                            <p:cond delay="1200"/>
                                          </p:stCondLst>
                                        </p:cTn>
                                        <p:tgtEl>
                                          <p:spTgt spid="3">
                                            <p:bg/>
                                          </p:spTgt>
                                        </p:tgtEl>
                                      </p:cBhvr>
                                      <p:from x="100000" y="100000"/>
                                      <p:to x="80000" y="100000"/>
                                    </p:animScale>
                                    <p:anim by="(#ppt_h/3+#ppt_w*0.1)" calcmode="lin" valueType="num">
                                      <p:cBhvr additive="sum">
                                        <p:cTn id="10" dur="400" decel="100000" autoRev="1" fill="hold">
                                          <p:stCondLst>
                                            <p:cond delay="1200"/>
                                          </p:stCondLst>
                                        </p:cTn>
                                        <p:tgtEl>
                                          <p:spTgt spid="3">
                                            <p:bg/>
                                          </p:spTgt>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from="(-#ppt_w/2)" to="(#ppt_x)" calcmode="lin" valueType="num">
                                      <p:cBhvr>
                                        <p:cTn id="13" dur="1200" fill="hold">
                                          <p:stCondLst>
                                            <p:cond delay="0"/>
                                          </p:stCondLst>
                                        </p:cTn>
                                        <p:tgtEl>
                                          <p:spTgt spid="3">
                                            <p:txEl>
                                              <p:pRg st="0" end="0"/>
                                            </p:txEl>
                                          </p:spTgt>
                                        </p:tgtEl>
                                        <p:attrNameLst>
                                          <p:attrName>ppt_x</p:attrName>
                                        </p:attrNameLst>
                                      </p:cBhvr>
                                    </p:anim>
                                    <p:anim from="0" to="-1.0" calcmode="lin" valueType="num">
                                      <p:cBhvr>
                                        <p:cTn id="14" dur="400" decel="50000" autoRev="1" fill="hold">
                                          <p:stCondLst>
                                            <p:cond delay="1200"/>
                                          </p:stCondLst>
                                        </p:cTn>
                                        <p:tgtEl>
                                          <p:spTgt spid="3">
                                            <p:txEl>
                                              <p:pRg st="0" end="0"/>
                                            </p:txEl>
                                          </p:spTgt>
                                        </p:tgtEl>
                                        <p:attrNameLst>
                                          <p:attrName>xshear</p:attrName>
                                        </p:attrNameLst>
                                      </p:cBhvr>
                                    </p:anim>
                                    <p:animScale>
                                      <p:cBhvr>
                                        <p:cTn id="15" dur="400" decel="100000" autoRev="1" fill="hold">
                                          <p:stCondLst>
                                            <p:cond delay="1200"/>
                                          </p:stCondLst>
                                        </p:cTn>
                                        <p:tgtEl>
                                          <p:spTgt spid="3">
                                            <p:txEl>
                                              <p:pRg st="0" end="0"/>
                                            </p:txEl>
                                          </p:spTgt>
                                        </p:tgtEl>
                                      </p:cBhvr>
                                      <p:from x="100000" y="100000"/>
                                      <p:to x="80000" y="100000"/>
                                    </p:animScale>
                                    <p:anim by="(#ppt_h/3+#ppt_w*0.1)" calcmode="lin" valueType="num">
                                      <p:cBhvr additive="sum">
                                        <p:cTn id="16" dur="400" decel="100000" autoRev="1" fill="hold">
                                          <p:stCondLst>
                                            <p:cond delay="1200"/>
                                          </p:stCondLst>
                                        </p:cTn>
                                        <p:tgtEl>
                                          <p:spTgt spid="3">
                                            <p:txEl>
                                              <p:pRg st="0" end="0"/>
                                            </p:txEl>
                                          </p:spTgt>
                                        </p:tgtEl>
                                        <p:attrNameLst>
                                          <p:attrName>ppt_x</p:attrName>
                                        </p:attrNameLst>
                                      </p:cBhvr>
                                    </p:anim>
                                  </p:childTnLst>
                                </p:cTn>
                              </p:par>
                              <p:par>
                                <p:cTn id="17" presetID="34"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from="(-#ppt_w/2)" to="(#ppt_x)" calcmode="lin" valueType="num">
                                      <p:cBhvr>
                                        <p:cTn id="19" dur="1200" fill="hold">
                                          <p:stCondLst>
                                            <p:cond delay="0"/>
                                          </p:stCondLst>
                                        </p:cTn>
                                        <p:tgtEl>
                                          <p:spTgt spid="3">
                                            <p:txEl>
                                              <p:pRg st="1" end="1"/>
                                            </p:txEl>
                                          </p:spTgt>
                                        </p:tgtEl>
                                        <p:attrNameLst>
                                          <p:attrName>ppt_x</p:attrName>
                                        </p:attrNameLst>
                                      </p:cBhvr>
                                    </p:anim>
                                    <p:anim from="0" to="-1.0" calcmode="lin" valueType="num">
                                      <p:cBhvr>
                                        <p:cTn id="20" dur="400" decel="50000" autoRev="1" fill="hold">
                                          <p:stCondLst>
                                            <p:cond delay="1200"/>
                                          </p:stCondLst>
                                        </p:cTn>
                                        <p:tgtEl>
                                          <p:spTgt spid="3">
                                            <p:txEl>
                                              <p:pRg st="1" end="1"/>
                                            </p:txEl>
                                          </p:spTgt>
                                        </p:tgtEl>
                                        <p:attrNameLst>
                                          <p:attrName>xshear</p:attrName>
                                        </p:attrNameLst>
                                      </p:cBhvr>
                                    </p:anim>
                                    <p:animScale>
                                      <p:cBhvr>
                                        <p:cTn id="21" dur="400" decel="100000" autoRev="1" fill="hold">
                                          <p:stCondLst>
                                            <p:cond delay="1200"/>
                                          </p:stCondLst>
                                        </p:cTn>
                                        <p:tgtEl>
                                          <p:spTgt spid="3">
                                            <p:txEl>
                                              <p:pRg st="1" end="1"/>
                                            </p:txEl>
                                          </p:spTgt>
                                        </p:tgtEl>
                                      </p:cBhvr>
                                      <p:from x="100000" y="100000"/>
                                      <p:to x="80000" y="100000"/>
                                    </p:animScale>
                                    <p:anim by="(#ppt_h/3+#ppt_w*0.1)" calcmode="lin" valueType="num">
                                      <p:cBhvr additive="sum">
                                        <p:cTn id="22" dur="400" decel="100000" autoRev="1" fill="hold">
                                          <p:stCondLst>
                                            <p:cond delay="1200"/>
                                          </p:stCondLst>
                                        </p:cTn>
                                        <p:tgtEl>
                                          <p:spTgt spid="3">
                                            <p:txEl>
                                              <p:pRg st="1" end="1"/>
                                            </p:txEl>
                                          </p:spTgt>
                                        </p:tgtEl>
                                        <p:attrNameLst>
                                          <p:attrName>ppt_x</p:attrName>
                                        </p:attrNameLst>
                                      </p:cBhvr>
                                    </p:anim>
                                  </p:childTnLst>
                                </p:cTn>
                              </p:par>
                              <p:par>
                                <p:cTn id="23" presetID="34"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from="(-#ppt_w/2)" to="(#ppt_x)" calcmode="lin" valueType="num">
                                      <p:cBhvr>
                                        <p:cTn id="25" dur="1200" fill="hold">
                                          <p:stCondLst>
                                            <p:cond delay="0"/>
                                          </p:stCondLst>
                                        </p:cTn>
                                        <p:tgtEl>
                                          <p:spTgt spid="3">
                                            <p:txEl>
                                              <p:pRg st="2" end="2"/>
                                            </p:txEl>
                                          </p:spTgt>
                                        </p:tgtEl>
                                        <p:attrNameLst>
                                          <p:attrName>ppt_x</p:attrName>
                                        </p:attrNameLst>
                                      </p:cBhvr>
                                    </p:anim>
                                    <p:anim from="0" to="-1.0" calcmode="lin" valueType="num">
                                      <p:cBhvr>
                                        <p:cTn id="26" dur="400" decel="50000" autoRev="1" fill="hold">
                                          <p:stCondLst>
                                            <p:cond delay="1200"/>
                                          </p:stCondLst>
                                        </p:cTn>
                                        <p:tgtEl>
                                          <p:spTgt spid="3">
                                            <p:txEl>
                                              <p:pRg st="2" end="2"/>
                                            </p:txEl>
                                          </p:spTgt>
                                        </p:tgtEl>
                                        <p:attrNameLst>
                                          <p:attrName>xshear</p:attrName>
                                        </p:attrNameLst>
                                      </p:cBhvr>
                                    </p:anim>
                                    <p:animScale>
                                      <p:cBhvr>
                                        <p:cTn id="27" dur="400" decel="100000" autoRev="1" fill="hold">
                                          <p:stCondLst>
                                            <p:cond delay="1200"/>
                                          </p:stCondLst>
                                        </p:cTn>
                                        <p:tgtEl>
                                          <p:spTgt spid="3">
                                            <p:txEl>
                                              <p:pRg st="2" end="2"/>
                                            </p:txEl>
                                          </p:spTgt>
                                        </p:tgtEl>
                                      </p:cBhvr>
                                      <p:from x="100000" y="100000"/>
                                      <p:to x="80000" y="100000"/>
                                    </p:animScale>
                                    <p:anim by="(#ppt_h/3+#ppt_w*0.1)" calcmode="lin" valueType="num">
                                      <p:cBhvr additive="sum">
                                        <p:cTn id="28" dur="400" decel="100000" autoRev="1" fill="hold">
                                          <p:stCondLst>
                                            <p:cond delay="12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heni\Documents\BACKGROUND PPT\p69.jpg"/>
          <p:cNvPicPr>
            <a:picLocks noChangeAspect="1" noChangeArrowheads="1"/>
          </p:cNvPicPr>
          <p:nvPr/>
        </p:nvPicPr>
        <p:blipFill>
          <a:blip r:embed="rId3"/>
          <a:srcRect/>
          <a:stretch>
            <a:fillRect/>
          </a:stretch>
        </p:blipFill>
        <p:spPr bwMode="auto">
          <a:xfrm>
            <a:off x="0" y="0"/>
            <a:ext cx="9143999" cy="6858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500034" y="571480"/>
            <a:ext cx="8229600" cy="5840435"/>
          </a:xfrm>
        </p:spPr>
        <p:txBody>
          <a:bodyPr>
            <a:normAutofit lnSpcReduction="10000"/>
          </a:bodyPr>
          <a:lstStyle/>
          <a:p>
            <a:pPr algn="just">
              <a:buNone/>
            </a:pPr>
            <a:r>
              <a:rPr lang="id-ID" dirty="0" smtClean="0"/>
              <a:t>f. Isilah Number of copies dengan nilai tertentu jika ingin mencetak data rangkap.</a:t>
            </a:r>
          </a:p>
          <a:p>
            <a:pPr algn="just">
              <a:buNone/>
            </a:pPr>
            <a:r>
              <a:rPr lang="id-ID" dirty="0" smtClean="0"/>
              <a:t>g. Klik OK untuk menutup jendela ini dan printer akan melaksanakannya.</a:t>
            </a:r>
          </a:p>
          <a:p>
            <a:pPr algn="just">
              <a:buNone/>
            </a:pPr>
            <a:r>
              <a:rPr lang="id-ID" dirty="0" smtClean="0"/>
              <a:t>	Catt. Biasakanlah melihat hasil cetakan kelayar terlebih dahulu sebelum mencetak ke printer, dengan cara meng-klik tombol Preview yang terdapat pada bagian bawah kiri dari kotak dialog Print tersebut. Untuk hasil cetak yang lebih baik, coba anda pelajari perintah pada menu File dan klik Page Setup. Dengan tampilan seperti berikut ;</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nodeType="with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childTnLst>
                                </p:cTn>
                              </p:par>
                              <p:par>
                                <p:cTn id="10" presetID="40" presetClass="entr" presetSubtype="0" fill="hold"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40" presetClass="entr" presetSubtype="0" fill="hold"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heni\Documents\BACKGROUND PPT\p2.jpg"/>
          <p:cNvPicPr>
            <a:picLocks noChangeAspect="1" noChangeArrowheads="1"/>
          </p:cNvPicPr>
          <p:nvPr/>
        </p:nvPicPr>
        <p:blipFill>
          <a:blip r:embed="rId3"/>
          <a:srcRect/>
          <a:stretch>
            <a:fillRect/>
          </a:stretch>
        </p:blipFill>
        <p:spPr bwMode="auto">
          <a:xfrm>
            <a:off x="0" y="0"/>
            <a:ext cx="9143999" cy="68580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p:txBody>
          <a:bodyPr/>
          <a:lstStyle/>
          <a:p>
            <a:endParaRPr lang="id-ID" dirty="0"/>
          </a:p>
        </p:txBody>
      </p:sp>
      <p:pic>
        <p:nvPicPr>
          <p:cNvPr id="7171" name="Picture 3"/>
          <p:cNvPicPr>
            <a:picLocks noGrp="1" noChangeAspect="1" noChangeArrowheads="1"/>
          </p:cNvPicPr>
          <p:nvPr>
            <p:ph idx="1"/>
          </p:nvPr>
        </p:nvPicPr>
        <p:blipFill>
          <a:blip r:embed="rId4"/>
          <a:srcRect/>
          <a:stretch>
            <a:fillRect/>
          </a:stretch>
        </p:blipFill>
        <p:spPr bwMode="auto">
          <a:xfrm>
            <a:off x="1071538" y="285728"/>
            <a:ext cx="6715172" cy="4572032"/>
          </a:xfrm>
          <a:prstGeom prst="rect">
            <a:avLst/>
          </a:prstGeom>
          <a:noFill/>
          <a:ln w="9525">
            <a:noFill/>
            <a:miter lim="800000"/>
            <a:headEnd/>
            <a:tailEnd/>
          </a:ln>
          <a:effectLst/>
        </p:spPr>
      </p:pic>
      <p:sp>
        <p:nvSpPr>
          <p:cNvPr id="6" name="Rectangle 5"/>
          <p:cNvSpPr/>
          <p:nvPr/>
        </p:nvSpPr>
        <p:spPr>
          <a:xfrm>
            <a:off x="2143108" y="5214950"/>
            <a:ext cx="4143404" cy="369332"/>
          </a:xfrm>
          <a:prstGeom prst="rect">
            <a:avLst/>
          </a:prstGeom>
        </p:spPr>
        <p:txBody>
          <a:bodyPr wrap="square">
            <a:spAutoFit/>
          </a:bodyPr>
          <a:lstStyle/>
          <a:p>
            <a:r>
              <a:rPr lang="id-ID" b="1" dirty="0" smtClean="0"/>
              <a:t>Gambar 3.37. Kotak Dialog Page Setup</a:t>
            </a:r>
            <a:endParaRPr lang="id-ID" dirty="0"/>
          </a:p>
        </p:txBody>
      </p:sp>
    </p:spTree>
  </p:cSld>
  <p:clrMapOvr>
    <a:masterClrMapping/>
  </p:clrMapOvr>
  <p:transition spd="med" advClick="0" advTm="5000">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1+#ppt_h/2"/>
                                          </p:val>
                                        </p:tav>
                                        <p:tav tm="100000">
                                          <p:val>
                                            <p:strVal val="#ppt_y"/>
                                          </p:val>
                                        </p:tav>
                                      </p:tavLst>
                                    </p:anim>
                                  </p:childTnLst>
                                </p:cTn>
                              </p:par>
                              <p:par>
                                <p:cTn id="9" presetID="9" presetClass="path" presetSubtype="0" accel="50000" decel="50000" fill="hold" nodeType="with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10" dur="2000" fill="hold"/>
                                        <p:tgtEl>
                                          <p:spTgt spid="7171"/>
                                        </p:tgtEl>
                                        <p:attrNameLst>
                                          <p:attrName>ppt_x</p:attrName>
                                          <p:attrName>ppt_y</p:attrName>
                                        </p:attrNameLst>
                                      </p:cBhvr>
                                    </p:animMotion>
                                  </p:childTnLst>
                                </p:cTn>
                              </p:par>
                              <p:par>
                                <p:cTn id="11" presetID="26" presetClass="entr" presetSubtype="0" fill="hold" nodeType="withEffect">
                                  <p:stCondLst>
                                    <p:cond delay="0"/>
                                  </p:stCondLst>
                                  <p:childTnLst>
                                    <p:set>
                                      <p:cBhvr>
                                        <p:cTn id="12" dur="1" fill="hold">
                                          <p:stCondLst>
                                            <p:cond delay="0"/>
                                          </p:stCondLst>
                                        </p:cTn>
                                        <p:tgtEl>
                                          <p:spTgt spid="7171"/>
                                        </p:tgtEl>
                                        <p:attrNameLst>
                                          <p:attrName>style.visibility</p:attrName>
                                        </p:attrNameLst>
                                      </p:cBhvr>
                                      <p:to>
                                        <p:strVal val="visible"/>
                                      </p:to>
                                    </p:set>
                                    <p:animEffect transition="in" filter="wipe(down)">
                                      <p:cBhvr>
                                        <p:cTn id="13" dur="580">
                                          <p:stCondLst>
                                            <p:cond delay="0"/>
                                          </p:stCondLst>
                                        </p:cTn>
                                        <p:tgtEl>
                                          <p:spTgt spid="7171"/>
                                        </p:tgtEl>
                                      </p:cBhvr>
                                    </p:animEffect>
                                    <p:anim calcmode="lin" valueType="num">
                                      <p:cBhvr>
                                        <p:cTn id="14" dur="1822" tmFilter="0,0; 0.14,0.36; 0.43,0.73; 0.71,0.91; 1.0,1.0">
                                          <p:stCondLst>
                                            <p:cond delay="0"/>
                                          </p:stCondLst>
                                        </p:cTn>
                                        <p:tgtEl>
                                          <p:spTgt spid="7171"/>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7171"/>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7171"/>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7171"/>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7171"/>
                                        </p:tgtEl>
                                        <p:attrNameLst>
                                          <p:attrName>ppt_y</p:attrName>
                                        </p:attrNameLst>
                                      </p:cBhvr>
                                      <p:tavLst>
                                        <p:tav tm="0" fmla="#ppt_y-sin(pi*$)/81">
                                          <p:val>
                                            <p:fltVal val="0"/>
                                          </p:val>
                                        </p:tav>
                                        <p:tav tm="100000">
                                          <p:val>
                                            <p:fltVal val="1"/>
                                          </p:val>
                                        </p:tav>
                                      </p:tavLst>
                                    </p:anim>
                                    <p:animScale>
                                      <p:cBhvr>
                                        <p:cTn id="19" dur="26">
                                          <p:stCondLst>
                                            <p:cond delay="650"/>
                                          </p:stCondLst>
                                        </p:cTn>
                                        <p:tgtEl>
                                          <p:spTgt spid="7171"/>
                                        </p:tgtEl>
                                      </p:cBhvr>
                                      <p:to x="100000" y="60000"/>
                                    </p:animScale>
                                    <p:animScale>
                                      <p:cBhvr>
                                        <p:cTn id="20" dur="166" decel="50000">
                                          <p:stCondLst>
                                            <p:cond delay="676"/>
                                          </p:stCondLst>
                                        </p:cTn>
                                        <p:tgtEl>
                                          <p:spTgt spid="7171"/>
                                        </p:tgtEl>
                                      </p:cBhvr>
                                      <p:to x="100000" y="100000"/>
                                    </p:animScale>
                                    <p:animScale>
                                      <p:cBhvr>
                                        <p:cTn id="21" dur="26">
                                          <p:stCondLst>
                                            <p:cond delay="1312"/>
                                          </p:stCondLst>
                                        </p:cTn>
                                        <p:tgtEl>
                                          <p:spTgt spid="7171"/>
                                        </p:tgtEl>
                                      </p:cBhvr>
                                      <p:to x="100000" y="80000"/>
                                    </p:animScale>
                                    <p:animScale>
                                      <p:cBhvr>
                                        <p:cTn id="22" dur="166" decel="50000">
                                          <p:stCondLst>
                                            <p:cond delay="1338"/>
                                          </p:stCondLst>
                                        </p:cTn>
                                        <p:tgtEl>
                                          <p:spTgt spid="7171"/>
                                        </p:tgtEl>
                                      </p:cBhvr>
                                      <p:to x="100000" y="100000"/>
                                    </p:animScale>
                                    <p:animScale>
                                      <p:cBhvr>
                                        <p:cTn id="23" dur="26">
                                          <p:stCondLst>
                                            <p:cond delay="1642"/>
                                          </p:stCondLst>
                                        </p:cTn>
                                        <p:tgtEl>
                                          <p:spTgt spid="7171"/>
                                        </p:tgtEl>
                                      </p:cBhvr>
                                      <p:to x="100000" y="90000"/>
                                    </p:animScale>
                                    <p:animScale>
                                      <p:cBhvr>
                                        <p:cTn id="24" dur="166" decel="50000">
                                          <p:stCondLst>
                                            <p:cond delay="1668"/>
                                          </p:stCondLst>
                                        </p:cTn>
                                        <p:tgtEl>
                                          <p:spTgt spid="7171"/>
                                        </p:tgtEl>
                                      </p:cBhvr>
                                      <p:to x="100000" y="100000"/>
                                    </p:animScale>
                                    <p:animScale>
                                      <p:cBhvr>
                                        <p:cTn id="25" dur="26">
                                          <p:stCondLst>
                                            <p:cond delay="1808"/>
                                          </p:stCondLst>
                                        </p:cTn>
                                        <p:tgtEl>
                                          <p:spTgt spid="7171"/>
                                        </p:tgtEl>
                                      </p:cBhvr>
                                      <p:to x="100000" y="95000"/>
                                    </p:animScale>
                                    <p:animScale>
                                      <p:cBhvr>
                                        <p:cTn id="26" dur="166" decel="50000">
                                          <p:stCondLst>
                                            <p:cond delay="1834"/>
                                          </p:stCondLst>
                                        </p:cTn>
                                        <p:tgtEl>
                                          <p:spTgt spid="7171"/>
                                        </p:tgtEl>
                                      </p:cBhvr>
                                      <p:to x="100000" y="100000"/>
                                    </p:animScale>
                                  </p:childTnLst>
                                </p:cTn>
                              </p:par>
                              <p:par>
                                <p:cTn id="27" presetID="19" presetClass="entr" presetSubtype="10" fill="hold" nodeType="withEffect">
                                  <p:stCondLst>
                                    <p:cond delay="0"/>
                                  </p:stCondLst>
                                  <p:childTnLst>
                                    <p:set>
                                      <p:cBhvr>
                                        <p:cTn id="28" dur="1" fill="hold">
                                          <p:stCondLst>
                                            <p:cond delay="0"/>
                                          </p:stCondLst>
                                        </p:cTn>
                                        <p:tgtEl>
                                          <p:spTgt spid="7171"/>
                                        </p:tgtEl>
                                        <p:attrNameLst>
                                          <p:attrName>style.visibility</p:attrName>
                                        </p:attrNameLst>
                                      </p:cBhvr>
                                      <p:to>
                                        <p:strVal val="visible"/>
                                      </p:to>
                                    </p:set>
                                    <p:anim calcmode="lin" valueType="num">
                                      <p:cBhvr>
                                        <p:cTn id="29" dur="5000" fill="hold"/>
                                        <p:tgtEl>
                                          <p:spTgt spid="7171"/>
                                        </p:tgtEl>
                                        <p:attrNameLst>
                                          <p:attrName>ppt_w</p:attrName>
                                        </p:attrNameLst>
                                      </p:cBhvr>
                                      <p:tavLst>
                                        <p:tav tm="0" fmla="#ppt_w*sin(2.5*pi*$)">
                                          <p:val>
                                            <p:fltVal val="0"/>
                                          </p:val>
                                        </p:tav>
                                        <p:tav tm="100000">
                                          <p:val>
                                            <p:fltVal val="1"/>
                                          </p:val>
                                        </p:tav>
                                      </p:tavLst>
                                    </p:anim>
                                    <p:anim calcmode="lin" valueType="num">
                                      <p:cBhvr>
                                        <p:cTn id="30" dur="5000" fill="hold"/>
                                        <p:tgtEl>
                                          <p:spTgt spid="717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heni\Documents\BACKGROUND PPT\p4.jpg"/>
          <p:cNvPicPr>
            <a:picLocks noChangeAspect="1" noChangeArrowheads="1"/>
          </p:cNvPicPr>
          <p:nvPr/>
        </p:nvPicPr>
        <p:blipFill>
          <a:blip r:embed="rId4"/>
          <a:srcRect/>
          <a:stretch>
            <a:fillRect/>
          </a:stretch>
        </p:blipFill>
        <p:spPr bwMode="auto">
          <a:xfrm>
            <a:off x="0" y="0"/>
            <a:ext cx="9143999" cy="6857999"/>
          </a:xfrm>
          <a:prstGeom prst="rect">
            <a:avLst/>
          </a:prstGeom>
          <a:noFill/>
        </p:spPr>
      </p:pic>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2071670" y="1928802"/>
            <a:ext cx="8229600" cy="4525963"/>
          </a:xfrm>
        </p:spPr>
        <p:txBody>
          <a:bodyPr/>
          <a:lstStyle/>
          <a:p>
            <a:pPr lvl="1">
              <a:buNone/>
            </a:pPr>
            <a:r>
              <a:rPr lang="id-ID" dirty="0" smtClean="0"/>
              <a:t>		SEKIAN....</a:t>
            </a:r>
          </a:p>
          <a:p>
            <a:pPr lvl="1">
              <a:buNone/>
            </a:pPr>
            <a:endParaRPr lang="id-ID" dirty="0" smtClean="0"/>
          </a:p>
          <a:p>
            <a:pPr lvl="1">
              <a:buNone/>
            </a:pPr>
            <a:r>
              <a:rPr lang="id-ID" dirty="0" smtClean="0"/>
              <a:t>			TERIMA KASIH,</a:t>
            </a:r>
          </a:p>
          <a:p>
            <a:pPr lvl="1">
              <a:buNone/>
            </a:pPr>
            <a:endParaRPr lang="id-ID" dirty="0" smtClean="0"/>
          </a:p>
          <a:p>
            <a:pPr lvl="1">
              <a:buNone/>
            </a:pPr>
            <a:r>
              <a:rPr lang="id-ID" dirty="0" smtClean="0"/>
              <a:t>				WASSALAM...</a:t>
            </a:r>
          </a:p>
          <a:p>
            <a:pPr lvl="1">
              <a:buNone/>
            </a:pPr>
            <a:endParaRPr lang="id-ID" dirty="0"/>
          </a:p>
        </p:txBody>
      </p:sp>
    </p:spTree>
  </p:cSld>
  <p:clrMapOvr>
    <a:masterClrMapping/>
  </p:clrMapOvr>
  <p:transition spd="med" advClick="0" advTm="5000">
    <p:wheel spokes="8"/>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8" dur="15000" fill="hold"/>
                                        <p:tgtEl>
                                          <p:spTgt spid="3">
                                            <p:txEl>
                                              <p:pRg st="0" end="0"/>
                                            </p:txEl>
                                          </p:spTgt>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p:cTn id="11" dur="15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2" dur="15000" fill="hold"/>
                                        <p:tgtEl>
                                          <p:spTgt spid="3">
                                            <p:txEl>
                                              <p:pRg st="2" end="2"/>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15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5000" fill="hold"/>
                                        <p:tgtEl>
                                          <p:spTgt spid="3">
                                            <p:txEl>
                                              <p:pRg st="4" end="4"/>
                                            </p:txEl>
                                          </p:spTgt>
                                        </p:tgtEl>
                                        <p:attrNameLst>
                                          <p:attrName>ppt_y</p:attrName>
                                        </p:attrNameLst>
                                      </p:cBhvr>
                                      <p:tavLst>
                                        <p:tav tm="0">
                                          <p:val>
                                            <p:strVal val="#ppt_y+1"/>
                                          </p:val>
                                        </p:tav>
                                        <p:tav tm="100000">
                                          <p:val>
                                            <p:strVal val="#ppt_y-1"/>
                                          </p:val>
                                        </p:tav>
                                      </p:tavLst>
                                    </p:anim>
                                  </p:childTnLst>
                                </p:cTn>
                              </p:par>
                              <p:par>
                                <p:cTn id="17" presetID="25" presetClass="path" presetSubtype="0" accel="50000" decel="50000" fill="hold" grpId="1" nodeType="withEffect">
                                  <p:stCondLst>
                                    <p:cond delay="0"/>
                                  </p:stCondLst>
                                  <p:childTnLst>
                                    <p:animMotion origin="layout" path="M 0 0  C -0.022 -0.02265  -0.033 -0.06128  -0.027 -0.09991  C -0.024 -0.11323  -0.02 -0.12655  -0.014 -0.13721  C -0.01 -0.10657  0.004 -0.07859  0.025 -0.06128  C 0.025 -0.09858  0.041 -0.13454  0.068 -0.15053  C 0.077 -0.15719  0.087 -0.15985  0.097 -0.16118  C 0.082 -0.13854  0.074 -0.10657  0.077 -0.07327  C 0.099 -0.09724  0.13 -0.10257  0.157 -0.08525  C 0.166 -0.07993  0.175 -0.0706  0.181 -0.06128  C 0.158 -0.06394  0.134 -0.05195  0.117 -0.02797  C 0.144 -0.01998  0.167 0.00799  0.174 0.04662  C 0.176 0.05994  0.176 0.07327  0.174 0.08659  C 0.161 0.06128  0.139 0.04396  0.115 0.0413  C 0.127 0.0746  0.124 0.11589  0.106 0.14653  C 0.099 0.15719  0.091 0.16651  0.082 0.17184  C 0.089 0.14253  0.085 0.10923  0.072 0.08259  C 0.06 0.11589  0.034 0.13854  0.004 0.13854  C -0.007 0.13854  -0.017 0.13587  -0.026 0.13055  C -0.004 0.11989  0.013 0.09458  0.021 0.06394  C -0.007 0.07193  -0.036 0.05994  -0.055 0.02931  C -0.062 0.01732  -0.066 0.00533  -0.069 -0.00799  C -0.049 0.00932  -0.023 0.01199  0 0  Z" pathEditMode="relative" ptsTypes="">
                                      <p:cBhvr>
                                        <p:cTn id="18" dur="2000" fill="hold"/>
                                        <p:tgtEl>
                                          <p:spTgt spid="3">
                                            <p:txEl>
                                              <p:pRg st="0" end="0"/>
                                            </p:txEl>
                                          </p:spTgt>
                                        </p:tgtEl>
                                        <p:attrNameLst>
                                          <p:attrName>ppt_x</p:attrName>
                                          <p:attrName>ppt_y</p:attrName>
                                        </p:attrNameLst>
                                      </p:cBhvr>
                                    </p:animMotion>
                                  </p:childTnLst>
                                </p:cTn>
                              </p:par>
                              <p:par>
                                <p:cTn id="19" presetID="25" presetClass="path" presetSubtype="0" accel="50000" decel="50000" fill="hold" grpId="1" nodeType="withEffect">
                                  <p:stCondLst>
                                    <p:cond delay="0"/>
                                  </p:stCondLst>
                                  <p:childTnLst>
                                    <p:animMotion origin="layout" path="M 0 0  C -0.022 -0.02265  -0.033 -0.06128  -0.027 -0.09991  C -0.024 -0.11323  -0.02 -0.12655  -0.014 -0.13721  C -0.01 -0.10657  0.004 -0.07859  0.025 -0.06128  C 0.025 -0.09858  0.041 -0.13454  0.068 -0.15053  C 0.077 -0.15719  0.087 -0.15985  0.097 -0.16118  C 0.082 -0.13854  0.074 -0.10657  0.077 -0.07327  C 0.099 -0.09724  0.13 -0.10257  0.157 -0.08525  C 0.166 -0.07993  0.175 -0.0706  0.181 -0.06128  C 0.158 -0.06394  0.134 -0.05195  0.117 -0.02797  C 0.144 -0.01998  0.167 0.00799  0.174 0.04662  C 0.176 0.05994  0.176 0.07327  0.174 0.08659  C 0.161 0.06128  0.139 0.04396  0.115 0.0413  C 0.127 0.0746  0.124 0.11589  0.106 0.14653  C 0.099 0.15719  0.091 0.16651  0.082 0.17184  C 0.089 0.14253  0.085 0.10923  0.072 0.08259  C 0.06 0.11589  0.034 0.13854  0.004 0.13854  C -0.007 0.13854  -0.017 0.13587  -0.026 0.13055  C -0.004 0.11989  0.013 0.09458  0.021 0.06394  C -0.007 0.07193  -0.036 0.05994  -0.055 0.02931  C -0.062 0.01732  -0.066 0.00533  -0.069 -0.00799  C -0.049 0.00932  -0.023 0.01199  0 0  Z" pathEditMode="relative" ptsTypes="">
                                      <p:cBhvr>
                                        <p:cTn id="20" dur="2000" fill="hold"/>
                                        <p:tgtEl>
                                          <p:spTgt spid="3">
                                            <p:txEl>
                                              <p:pRg st="2" end="2"/>
                                            </p:txEl>
                                          </p:spTgt>
                                        </p:tgtEl>
                                        <p:attrNameLst>
                                          <p:attrName>ppt_x</p:attrName>
                                          <p:attrName>ppt_y</p:attrName>
                                        </p:attrNameLst>
                                      </p:cBhvr>
                                    </p:animMotion>
                                  </p:childTnLst>
                                </p:cTn>
                              </p:par>
                              <p:par>
                                <p:cTn id="21" presetID="25" presetClass="path" presetSubtype="0" accel="50000" decel="50000" fill="hold" grpId="1" nodeType="withEffect">
                                  <p:stCondLst>
                                    <p:cond delay="0"/>
                                  </p:stCondLst>
                                  <p:childTnLst>
                                    <p:animMotion origin="layout" path="M 0 0  C -0.022 -0.02265  -0.033 -0.06128  -0.027 -0.09991  C -0.024 -0.11323  -0.02 -0.12655  -0.014 -0.13721  C -0.01 -0.10657  0.004 -0.07859  0.025 -0.06128  C 0.025 -0.09858  0.041 -0.13454  0.068 -0.15053  C 0.077 -0.15719  0.087 -0.15985  0.097 -0.16118  C 0.082 -0.13854  0.074 -0.10657  0.077 -0.07327  C 0.099 -0.09724  0.13 -0.10257  0.157 -0.08525  C 0.166 -0.07993  0.175 -0.0706  0.181 -0.06128  C 0.158 -0.06394  0.134 -0.05195  0.117 -0.02797  C 0.144 -0.01998  0.167 0.00799  0.174 0.04662  C 0.176 0.05994  0.176 0.07327  0.174 0.08659  C 0.161 0.06128  0.139 0.04396  0.115 0.0413  C 0.127 0.0746  0.124 0.11589  0.106 0.14653  C 0.099 0.15719  0.091 0.16651  0.082 0.17184  C 0.089 0.14253  0.085 0.10923  0.072 0.08259  C 0.06 0.11589  0.034 0.13854  0.004 0.13854  C -0.007 0.13854  -0.017 0.13587  -0.026 0.13055  C -0.004 0.11989  0.013 0.09458  0.021 0.06394  C -0.007 0.07193  -0.036 0.05994  -0.055 0.02931  C -0.062 0.01732  -0.066 0.00533  -0.069 -0.00799  C -0.049 0.00932  -0.023 0.01199  0 0  Z" pathEditMode="relative" ptsTypes="">
                                      <p:cBhvr>
                                        <p:cTn id="22" dur="2000" fill="hold"/>
                                        <p:tgtEl>
                                          <p:spTgt spid="3">
                                            <p:txEl>
                                              <p:pRg st="4" end="4"/>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3" grpI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849</TotalTime>
  <Words>2893</Words>
  <Application>Microsoft Office PowerPoint</Application>
  <PresentationFormat>On-screen Show (4:3)</PresentationFormat>
  <Paragraphs>465</Paragraphs>
  <Slides>95</Slides>
  <Notes>6</Notes>
  <HiddenSlides>0</HiddenSlides>
  <MMClips>0</MMClips>
  <ScaleCrop>false</ScaleCrop>
  <HeadingPairs>
    <vt:vector size="4" baseType="variant">
      <vt:variant>
        <vt:lpstr>Theme</vt:lpstr>
      </vt:variant>
      <vt:variant>
        <vt:i4>1</vt:i4>
      </vt:variant>
      <vt:variant>
        <vt:lpstr>Slide Titles</vt:lpstr>
      </vt:variant>
      <vt:variant>
        <vt:i4>95</vt:i4>
      </vt:variant>
    </vt:vector>
  </HeadingPairs>
  <TitlesOfParts>
    <vt:vector size="96" baseType="lpstr">
      <vt:lpstr>Office Theme</vt:lpstr>
      <vt:lpstr>Assalamu’alaikum......</vt:lpstr>
      <vt:lpstr>PROJECT  PRESENTATION UAS  PENGANTAR KOMPUTER</vt:lpstr>
      <vt:lpstr>Pendahuluan</vt:lpstr>
      <vt:lpstr>1. Memulai Excel 2000</vt:lpstr>
      <vt:lpstr>Slide 5</vt:lpstr>
      <vt:lpstr>2. Mengenal Elemen Jendela Excel 2000</vt:lpstr>
      <vt:lpstr>Slide 7</vt:lpstr>
      <vt:lpstr>Slide 8</vt:lpstr>
      <vt:lpstr>Slide 9</vt:lpstr>
      <vt:lpstr>Slide 10</vt:lpstr>
      <vt:lpstr>Slide 11</vt:lpstr>
      <vt:lpstr>3. Mengakhiri Excel 2000</vt:lpstr>
      <vt:lpstr>4. Bekerja Dengan Excel 2000</vt:lpstr>
      <vt:lpstr>Slide 14</vt:lpstr>
      <vt:lpstr>5. Mengenal Tipe Data Pada Excel 2000</vt:lpstr>
      <vt:lpstr>6. Menggerakkan Penunjuk Sel (Cell Pointer)</vt:lpstr>
      <vt:lpstr>7. Memilih Area Kerja</vt:lpstr>
      <vt:lpstr>8. Memasukkan Data</vt:lpstr>
      <vt:lpstr>10. Mengatur Lebar Kolom</vt:lpstr>
      <vt:lpstr>11. Mengatur Tinggi Baris</vt:lpstr>
      <vt:lpstr>12. Membuka Lembar Kerja Baru</vt:lpstr>
      <vt:lpstr>13. Membuka Lembar Kerja Yang Telah Ada</vt:lpstr>
      <vt:lpstr>14. Menyimpan Lembar Kerja</vt:lpstr>
      <vt:lpstr>15. Menyimpan Lembar Kerja dengan Nama lain</vt:lpstr>
      <vt:lpstr>16. Menggunakan Rumus (Formula) dan Fungsi</vt:lpstr>
      <vt:lpstr>13. Menulis Rumus </vt:lpstr>
      <vt:lpstr>Slide 27</vt:lpstr>
      <vt:lpstr>14. Menggunakan Fungsi</vt:lpstr>
      <vt:lpstr>15. Mengenal Fungsi yang sering digunakan</vt:lpstr>
      <vt:lpstr>Slide 30</vt:lpstr>
      <vt:lpstr>Tabel 3.2. Operator Relasi (Pembanding)</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16. Mengatur Tampilan Data Angka</vt:lpstr>
      <vt:lpstr>Slide 46</vt:lpstr>
      <vt:lpstr>Slide 47</vt:lpstr>
      <vt:lpstr>Slide 48</vt:lpstr>
      <vt:lpstr>Slide 49</vt:lpstr>
      <vt:lpstr>17. Mengatur Tampilan Data Tanggal</vt:lpstr>
      <vt:lpstr>Slide 51</vt:lpstr>
      <vt:lpstr>18. Mengatur Tampilan Data Waktu</vt:lpstr>
      <vt:lpstr>Slide 53</vt:lpstr>
      <vt:lpstr>Slide 54</vt:lpstr>
      <vt:lpstr>19. Mengatur Tampilan Data Huruf/Teks</vt:lpstr>
      <vt:lpstr>Slide 56</vt:lpstr>
      <vt:lpstr>Slide 57</vt:lpstr>
      <vt:lpstr>Slide 58</vt:lpstr>
      <vt:lpstr>Slide 59</vt:lpstr>
      <vt:lpstr>Slide 60</vt:lpstr>
      <vt:lpstr>Slide 61</vt:lpstr>
      <vt:lpstr>20. Edit Data</vt:lpstr>
      <vt:lpstr>21. Menyalin Data (Copy)</vt:lpstr>
      <vt:lpstr>22. Memindahkan Data (Cut)</vt:lpstr>
      <vt:lpstr>22. Menyisip Baris/Kolom (Insert) </vt:lpstr>
      <vt:lpstr>Slide 66</vt:lpstr>
      <vt:lpstr>Slide 67</vt:lpstr>
      <vt:lpstr>23. Menghapus Baris, Kolom dan Sel (Delete)</vt:lpstr>
      <vt:lpstr>Slide 69</vt:lpstr>
      <vt:lpstr>Slide 70</vt:lpstr>
      <vt:lpstr>24. Mengetengahkan Judul Tabel (Merge &amp; Center) </vt:lpstr>
      <vt:lpstr>25. Memberi Garis Pembatas (Border)</vt:lpstr>
      <vt:lpstr>Slide 73</vt:lpstr>
      <vt:lpstr>Slide 74</vt:lpstr>
      <vt:lpstr>26. Membuat Tabel </vt:lpstr>
      <vt:lpstr>Slide 76</vt:lpstr>
      <vt:lpstr>Slide 77</vt:lpstr>
      <vt:lpstr>27. Membuat Grafik</vt:lpstr>
      <vt:lpstr>Slide 79</vt:lpstr>
      <vt:lpstr>Slide 80</vt:lpstr>
      <vt:lpstr>Slide 81</vt:lpstr>
      <vt:lpstr>Slide 82</vt:lpstr>
      <vt:lpstr>Slide 83</vt:lpstr>
      <vt:lpstr>Slide 84</vt:lpstr>
      <vt:lpstr>Slide 85</vt:lpstr>
      <vt:lpstr>Slide 86</vt:lpstr>
      <vt:lpstr>Slide 87</vt:lpstr>
      <vt:lpstr>Slide 88</vt:lpstr>
      <vt:lpstr>Slide 89</vt:lpstr>
      <vt:lpstr>28. Mencetak Lembar Kerja</vt:lpstr>
      <vt:lpstr>Slide 91</vt:lpstr>
      <vt:lpstr>Slide 92</vt:lpstr>
      <vt:lpstr>Slide 93</vt:lpstr>
      <vt:lpstr>Slide 94</vt:lpstr>
      <vt:lpstr>Slide 95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heni</dc:creator>
  <cp:lastModifiedBy>heni</cp:lastModifiedBy>
  <cp:revision>91</cp:revision>
  <dcterms:created xsi:type="dcterms:W3CDTF">2011-01-10T00:36:29Z</dcterms:created>
  <dcterms:modified xsi:type="dcterms:W3CDTF">2011-02-01T06:51:29Z</dcterms:modified>
</cp:coreProperties>
</file>